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4"/>
  </p:notesMasterIdLst>
  <p:sldIdLst>
    <p:sldId id="256" r:id="rId2"/>
    <p:sldId id="271" r:id="rId3"/>
    <p:sldId id="260" r:id="rId4"/>
    <p:sldId id="273" r:id="rId5"/>
    <p:sldId id="257" r:id="rId6"/>
    <p:sldId id="275" r:id="rId7"/>
    <p:sldId id="261" r:id="rId8"/>
    <p:sldId id="267" r:id="rId9"/>
    <p:sldId id="280" r:id="rId10"/>
    <p:sldId id="269" r:id="rId11"/>
    <p:sldId id="263" r:id="rId12"/>
    <p:sldId id="264" r:id="rId13"/>
    <p:sldId id="276" r:id="rId14"/>
    <p:sldId id="279" r:id="rId15"/>
    <p:sldId id="266" r:id="rId16"/>
    <p:sldId id="265" r:id="rId17"/>
    <p:sldId id="274" r:id="rId18"/>
    <p:sldId id="258" r:id="rId19"/>
    <p:sldId id="262" r:id="rId20"/>
    <p:sldId id="278" r:id="rId21"/>
    <p:sldId id="268" r:id="rId22"/>
    <p:sldId id="281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EAEF"/>
    <a:srgbClr val="C1E7EC"/>
    <a:srgbClr val="65C4D6"/>
    <a:srgbClr val="D8AFD2"/>
    <a:srgbClr val="9FDAE2"/>
    <a:srgbClr val="B4E1EA"/>
    <a:srgbClr val="EAC9C0"/>
    <a:srgbClr val="D9B1D3"/>
    <a:srgbClr val="EC9091"/>
    <a:srgbClr val="1441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5441" autoAdjust="0"/>
  </p:normalViewPr>
  <p:slideViewPr>
    <p:cSldViewPr snapToGrid="0">
      <p:cViewPr varScale="1">
        <p:scale>
          <a:sx n="74" d="100"/>
          <a:sy n="74" d="100"/>
        </p:scale>
        <p:origin x="54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image" Target="../media/image23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B38B83-3290-4C93-B300-B9D7B1336C63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D494DB56-77BA-4F9F-8338-8E517E454C1B}">
      <dgm:prSet phldrT="[Text]" custT="1"/>
      <dgm:spPr>
        <a:solidFill>
          <a:srgbClr val="FFFFFF"/>
        </a:solidFill>
        <a:ln>
          <a:solidFill>
            <a:srgbClr val="044757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th-TH" sz="4400" b="1" dirty="0">
              <a:solidFill>
                <a:srgbClr val="004497"/>
              </a:solidFill>
            </a:rPr>
            <a:t>วัตถุประสงค์</a:t>
          </a:r>
        </a:p>
      </dgm:t>
    </dgm:pt>
    <dgm:pt modelId="{8C9504AB-B88A-4294-80B3-167F3EFEB52D}" type="parTrans" cxnId="{096EE2CD-6D2D-4487-A665-4C5A33E1E079}">
      <dgm:prSet/>
      <dgm:spPr/>
      <dgm:t>
        <a:bodyPr/>
        <a:lstStyle/>
        <a:p>
          <a:endParaRPr lang="th-TH">
            <a:solidFill>
              <a:srgbClr val="0070C0"/>
            </a:solidFill>
          </a:endParaRPr>
        </a:p>
      </dgm:t>
    </dgm:pt>
    <dgm:pt modelId="{C2DA856A-8DF3-4D7F-86DD-FAD33DAD1980}" type="sibTrans" cxnId="{096EE2CD-6D2D-4487-A665-4C5A33E1E079}">
      <dgm:prSet/>
      <dgm:spPr/>
      <dgm:t>
        <a:bodyPr/>
        <a:lstStyle/>
        <a:p>
          <a:endParaRPr lang="th-TH">
            <a:solidFill>
              <a:srgbClr val="0070C0"/>
            </a:solidFill>
          </a:endParaRPr>
        </a:p>
      </dgm:t>
    </dgm:pt>
    <dgm:pt modelId="{1188D92B-B61E-4E04-8A62-03F1E283D205}">
      <dgm:prSet phldrT="[Text]" custT="1"/>
      <dgm:spPr>
        <a:solidFill>
          <a:srgbClr val="EABA72"/>
        </a:solidFill>
        <a:ln>
          <a:solidFill>
            <a:srgbClr val="EABA72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l"/>
          <a:r>
            <a:rPr lang="th-TH" sz="2400" b="1" dirty="0">
              <a:solidFill>
                <a:schemeClr val="tx1"/>
              </a:solidFill>
              <a:latin typeface="TH Sarabun New" panose="020B0500040200020003" pitchFamily="34" charset="-34"/>
              <a:ea typeface="AngsanaNew"/>
              <a:cs typeface="TH Sarabun New" panose="020B0500040200020003" pitchFamily="34" charset="-34"/>
            </a:rPr>
            <a:t>การยอมรับของผู้บริโภคที่มีต่อบรรจุภัณฑ์ย่อยสลาย</a:t>
          </a:r>
          <a:endParaRPr lang="th-TH" sz="2400" dirty="0">
            <a:solidFill>
              <a:schemeClr val="tx1"/>
            </a:solidFill>
          </a:endParaRPr>
        </a:p>
      </dgm:t>
    </dgm:pt>
    <dgm:pt modelId="{9A6A3270-9922-4CC0-A8B4-ACA620AF7CF7}" type="parTrans" cxnId="{2A08F9E6-D4EE-45D4-8E30-D475A524E9D8}">
      <dgm:prSet/>
      <dgm:spPr/>
      <dgm:t>
        <a:bodyPr/>
        <a:lstStyle/>
        <a:p>
          <a:endParaRPr lang="th-TH">
            <a:solidFill>
              <a:srgbClr val="0070C0"/>
            </a:solidFill>
          </a:endParaRPr>
        </a:p>
      </dgm:t>
    </dgm:pt>
    <dgm:pt modelId="{A5D07F0C-F252-4761-9C2C-0F38FD000C5C}" type="sibTrans" cxnId="{2A08F9E6-D4EE-45D4-8E30-D475A524E9D8}">
      <dgm:prSet/>
      <dgm:spPr/>
      <dgm:t>
        <a:bodyPr/>
        <a:lstStyle/>
        <a:p>
          <a:endParaRPr lang="th-TH">
            <a:solidFill>
              <a:srgbClr val="0070C0"/>
            </a:solidFill>
          </a:endParaRPr>
        </a:p>
      </dgm:t>
    </dgm:pt>
    <dgm:pt modelId="{631F00B0-64BE-4B33-8E17-EE02538DF9A4}">
      <dgm:prSet phldrT="[Text]" custT="1"/>
      <dgm:spPr>
        <a:solidFill>
          <a:srgbClr val="AADFEF"/>
        </a:solidFill>
        <a:ln>
          <a:solidFill>
            <a:srgbClr val="AADFEF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l"/>
          <a:r>
            <a:rPr lang="th-TH" sz="2400" b="1">
              <a:solidFill>
                <a:schemeClr val="tx1"/>
              </a:solidFill>
              <a:latin typeface="TH Sarabun New" panose="020B0500040200020003" pitchFamily="34" charset="-34"/>
              <a:ea typeface="AngsanaNew"/>
              <a:cs typeface="TH Sarabun New" panose="020B0500040200020003" pitchFamily="34" charset="-34"/>
            </a:rPr>
            <a:t>ศึกษาความเป็นไปได้และหารูปแบบที่เหมาะสม</a:t>
          </a:r>
          <a:endParaRPr lang="th-TH" sz="2400" dirty="0">
            <a:solidFill>
              <a:schemeClr val="tx1"/>
            </a:solidFill>
          </a:endParaRPr>
        </a:p>
      </dgm:t>
    </dgm:pt>
    <dgm:pt modelId="{2DFF3D6F-3422-4489-9DAB-31972D1BAE97}" type="parTrans" cxnId="{FCF8579A-9C46-4C17-889D-6D16C5ECBA10}">
      <dgm:prSet/>
      <dgm:spPr/>
      <dgm:t>
        <a:bodyPr/>
        <a:lstStyle/>
        <a:p>
          <a:endParaRPr lang="th-TH">
            <a:solidFill>
              <a:srgbClr val="0070C0"/>
            </a:solidFill>
          </a:endParaRPr>
        </a:p>
      </dgm:t>
    </dgm:pt>
    <dgm:pt modelId="{27B8A2DD-8A0A-4EEC-96EA-04B53564EE75}" type="sibTrans" cxnId="{FCF8579A-9C46-4C17-889D-6D16C5ECBA10}">
      <dgm:prSet/>
      <dgm:spPr/>
      <dgm:t>
        <a:bodyPr/>
        <a:lstStyle/>
        <a:p>
          <a:endParaRPr lang="th-TH">
            <a:solidFill>
              <a:srgbClr val="0070C0"/>
            </a:solidFill>
          </a:endParaRPr>
        </a:p>
      </dgm:t>
    </dgm:pt>
    <dgm:pt modelId="{13D9467A-4612-4A6F-A655-5FBDA517661E}">
      <dgm:prSet phldrT="[Text]" custT="1"/>
      <dgm:spPr>
        <a:solidFill>
          <a:srgbClr val="FFFFFF"/>
        </a:solidFill>
        <a:ln>
          <a:solidFill>
            <a:srgbClr val="044757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th-TH" sz="4800" b="1" dirty="0">
              <a:solidFill>
                <a:srgbClr val="004497"/>
              </a:solidFill>
            </a:rPr>
            <a:t>วิธีการวิจัย</a:t>
          </a:r>
        </a:p>
      </dgm:t>
    </dgm:pt>
    <dgm:pt modelId="{5803ADBC-E6CB-4C36-B0CC-9ACE18F55A4A}" type="parTrans" cxnId="{3A00BA4C-C47B-4370-8264-4D155B98E989}">
      <dgm:prSet/>
      <dgm:spPr/>
      <dgm:t>
        <a:bodyPr/>
        <a:lstStyle/>
        <a:p>
          <a:endParaRPr lang="th-TH">
            <a:solidFill>
              <a:srgbClr val="0070C0"/>
            </a:solidFill>
          </a:endParaRPr>
        </a:p>
      </dgm:t>
    </dgm:pt>
    <dgm:pt modelId="{EE386091-FD80-440E-9928-C38B41161772}" type="sibTrans" cxnId="{3A00BA4C-C47B-4370-8264-4D155B98E989}">
      <dgm:prSet/>
      <dgm:spPr/>
      <dgm:t>
        <a:bodyPr/>
        <a:lstStyle/>
        <a:p>
          <a:endParaRPr lang="th-TH">
            <a:solidFill>
              <a:srgbClr val="0070C0"/>
            </a:solidFill>
          </a:endParaRPr>
        </a:p>
      </dgm:t>
    </dgm:pt>
    <dgm:pt modelId="{8D5C57AE-CDF2-43B2-A2E9-5179274087AE}">
      <dgm:prSet phldrT="[Text]" custT="1"/>
      <dgm:spPr>
        <a:solidFill>
          <a:srgbClr val="F5E2D4"/>
        </a:solidFill>
        <a:ln>
          <a:solidFill>
            <a:srgbClr val="F5E2D4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l"/>
          <a:r>
            <a:rPr lang="en-US" sz="1800" dirty="0">
              <a:solidFill>
                <a:schemeClr val="tx1"/>
              </a:solidFill>
            </a:rPr>
            <a:t>Design Thinking (Observing &amp; One on one) and Questionnaire (N=100)</a:t>
          </a:r>
          <a:endParaRPr lang="th-TH" sz="1800" dirty="0">
            <a:solidFill>
              <a:schemeClr val="tx1"/>
            </a:solidFill>
          </a:endParaRPr>
        </a:p>
      </dgm:t>
    </dgm:pt>
    <dgm:pt modelId="{B2112D5D-C6FC-4512-98A5-6B75D3303ECE}" type="parTrans" cxnId="{675640EB-B2EA-4D5C-B244-92E100078BCC}">
      <dgm:prSet/>
      <dgm:spPr/>
      <dgm:t>
        <a:bodyPr/>
        <a:lstStyle/>
        <a:p>
          <a:endParaRPr lang="th-TH">
            <a:solidFill>
              <a:srgbClr val="0070C0"/>
            </a:solidFill>
          </a:endParaRPr>
        </a:p>
      </dgm:t>
    </dgm:pt>
    <dgm:pt modelId="{C9802550-2204-457C-AC7E-95CC75E30B5C}" type="sibTrans" cxnId="{675640EB-B2EA-4D5C-B244-92E100078BCC}">
      <dgm:prSet/>
      <dgm:spPr/>
      <dgm:t>
        <a:bodyPr/>
        <a:lstStyle/>
        <a:p>
          <a:endParaRPr lang="th-TH">
            <a:solidFill>
              <a:srgbClr val="0070C0"/>
            </a:solidFill>
          </a:endParaRPr>
        </a:p>
      </dgm:t>
    </dgm:pt>
    <dgm:pt modelId="{31553B3F-2B18-4A51-BCA5-D9412A3E926B}">
      <dgm:prSet phldrT="[Text]" custT="1"/>
      <dgm:spPr>
        <a:solidFill>
          <a:srgbClr val="EABA72"/>
        </a:solidFill>
        <a:ln>
          <a:solidFill>
            <a:srgbClr val="EABA72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l"/>
          <a:r>
            <a:rPr lang="en-US" sz="1800">
              <a:solidFill>
                <a:schemeClr val="tx1"/>
              </a:solidFill>
            </a:rPr>
            <a:t>Questionnaire (N=100)</a:t>
          </a:r>
          <a:endParaRPr lang="th-TH" sz="1800" dirty="0">
            <a:solidFill>
              <a:schemeClr val="tx1"/>
            </a:solidFill>
          </a:endParaRPr>
        </a:p>
      </dgm:t>
    </dgm:pt>
    <dgm:pt modelId="{F8C97234-1BE0-41C7-ACA3-1A69DCFABD4B}" type="parTrans" cxnId="{FB7893EF-4F4A-4645-8A62-D22EB3C21DE8}">
      <dgm:prSet/>
      <dgm:spPr/>
      <dgm:t>
        <a:bodyPr/>
        <a:lstStyle/>
        <a:p>
          <a:endParaRPr lang="th-TH">
            <a:solidFill>
              <a:srgbClr val="0070C0"/>
            </a:solidFill>
          </a:endParaRPr>
        </a:p>
      </dgm:t>
    </dgm:pt>
    <dgm:pt modelId="{51692F7C-B539-4F43-9048-1FD35F3D5602}" type="sibTrans" cxnId="{FB7893EF-4F4A-4645-8A62-D22EB3C21DE8}">
      <dgm:prSet/>
      <dgm:spPr/>
      <dgm:t>
        <a:bodyPr/>
        <a:lstStyle/>
        <a:p>
          <a:endParaRPr lang="th-TH">
            <a:solidFill>
              <a:srgbClr val="0070C0"/>
            </a:solidFill>
          </a:endParaRPr>
        </a:p>
      </dgm:t>
    </dgm:pt>
    <dgm:pt modelId="{F165FA78-2924-46F7-BA95-C1B0C54C4B36}">
      <dgm:prSet phldrT="[Text]" custT="1"/>
      <dgm:spPr>
        <a:solidFill>
          <a:srgbClr val="AADFEF"/>
        </a:solidFill>
        <a:ln>
          <a:solidFill>
            <a:srgbClr val="AADFEF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l"/>
          <a:r>
            <a:rPr lang="en-US" sz="1800">
              <a:solidFill>
                <a:schemeClr val="tx1"/>
              </a:solidFill>
            </a:rPr>
            <a:t>Prototype Development and Validation</a:t>
          </a:r>
          <a:endParaRPr lang="th-TH" sz="1800" dirty="0">
            <a:solidFill>
              <a:schemeClr val="tx1"/>
            </a:solidFill>
          </a:endParaRPr>
        </a:p>
      </dgm:t>
    </dgm:pt>
    <dgm:pt modelId="{37BE02D0-8F77-4FAF-8CC3-17CD14720017}" type="parTrans" cxnId="{B58004FF-539A-413B-B14E-2BCE90ECD709}">
      <dgm:prSet/>
      <dgm:spPr/>
      <dgm:t>
        <a:bodyPr/>
        <a:lstStyle/>
        <a:p>
          <a:endParaRPr lang="th-TH">
            <a:solidFill>
              <a:srgbClr val="0070C0"/>
            </a:solidFill>
          </a:endParaRPr>
        </a:p>
      </dgm:t>
    </dgm:pt>
    <dgm:pt modelId="{556F6FD5-34A7-4B18-AB42-04469BB8EC9D}" type="sibTrans" cxnId="{B58004FF-539A-413B-B14E-2BCE90ECD709}">
      <dgm:prSet/>
      <dgm:spPr/>
      <dgm:t>
        <a:bodyPr/>
        <a:lstStyle/>
        <a:p>
          <a:endParaRPr lang="th-TH">
            <a:solidFill>
              <a:srgbClr val="0070C0"/>
            </a:solidFill>
          </a:endParaRPr>
        </a:p>
      </dgm:t>
    </dgm:pt>
    <dgm:pt modelId="{FE01A41F-8096-4747-B390-DD49252D15C5}">
      <dgm:prSet custT="1"/>
      <dgm:spPr>
        <a:solidFill>
          <a:srgbClr val="044757"/>
        </a:solidFill>
        <a:ln>
          <a:solidFill>
            <a:srgbClr val="044757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l"/>
          <a:r>
            <a:rPr lang="th-TH" sz="2400" b="1" dirty="0">
              <a:solidFill>
                <a:schemeClr val="bg1"/>
              </a:solidFill>
              <a:latin typeface="TH Sarabun New" panose="020B0500040200020003" pitchFamily="34" charset="-34"/>
              <a:ea typeface="AngsanaNew"/>
              <a:cs typeface="TH Sarabun New" panose="020B0500040200020003" pitchFamily="34" charset="-34"/>
            </a:rPr>
            <a:t>ศึกษากระบวนการจัดการการย่อยสลายบรรจุภัณฑ์พลาสติกชีวภาพ</a:t>
          </a:r>
          <a:endParaRPr lang="th-TH" sz="2400" dirty="0">
            <a:solidFill>
              <a:schemeClr val="bg1"/>
            </a:solidFill>
          </a:endParaRPr>
        </a:p>
      </dgm:t>
    </dgm:pt>
    <dgm:pt modelId="{FDEB8B72-76AA-4915-988E-2036E3D964DD}" type="parTrans" cxnId="{D4663EA2-39A4-43C4-93B2-C3DFD86630A8}">
      <dgm:prSet/>
      <dgm:spPr/>
      <dgm:t>
        <a:bodyPr/>
        <a:lstStyle/>
        <a:p>
          <a:endParaRPr lang="th-TH">
            <a:solidFill>
              <a:srgbClr val="0070C0"/>
            </a:solidFill>
          </a:endParaRPr>
        </a:p>
      </dgm:t>
    </dgm:pt>
    <dgm:pt modelId="{F9957829-1105-4D2E-A9EB-167CCD0AF590}" type="sibTrans" cxnId="{D4663EA2-39A4-43C4-93B2-C3DFD86630A8}">
      <dgm:prSet/>
      <dgm:spPr/>
      <dgm:t>
        <a:bodyPr/>
        <a:lstStyle/>
        <a:p>
          <a:endParaRPr lang="th-TH">
            <a:solidFill>
              <a:srgbClr val="0070C0"/>
            </a:solidFill>
          </a:endParaRPr>
        </a:p>
      </dgm:t>
    </dgm:pt>
    <dgm:pt modelId="{D44C9E4A-FA69-4FA8-B5F5-C679DE1EEDAC}">
      <dgm:prSet custT="1"/>
      <dgm:spPr>
        <a:solidFill>
          <a:srgbClr val="044757"/>
        </a:solidFill>
        <a:ln>
          <a:solidFill>
            <a:srgbClr val="044757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l"/>
          <a:r>
            <a:rPr lang="en-US" sz="2000" dirty="0"/>
            <a:t>Biodegradation testing (in soil and in sea)</a:t>
          </a:r>
          <a:endParaRPr lang="th-TH" sz="2000" dirty="0"/>
        </a:p>
      </dgm:t>
    </dgm:pt>
    <dgm:pt modelId="{530AC6E5-1116-480E-808F-006E69FF19EA}" type="parTrans" cxnId="{5C38CAAC-4720-4CD6-97C6-CB5652C44D6B}">
      <dgm:prSet/>
      <dgm:spPr/>
      <dgm:t>
        <a:bodyPr/>
        <a:lstStyle/>
        <a:p>
          <a:endParaRPr lang="th-TH">
            <a:solidFill>
              <a:srgbClr val="0070C0"/>
            </a:solidFill>
          </a:endParaRPr>
        </a:p>
      </dgm:t>
    </dgm:pt>
    <dgm:pt modelId="{1161B212-3882-4261-8034-298993EDDE3E}" type="sibTrans" cxnId="{5C38CAAC-4720-4CD6-97C6-CB5652C44D6B}">
      <dgm:prSet/>
      <dgm:spPr/>
      <dgm:t>
        <a:bodyPr/>
        <a:lstStyle/>
        <a:p>
          <a:endParaRPr lang="th-TH">
            <a:solidFill>
              <a:srgbClr val="0070C0"/>
            </a:solidFill>
          </a:endParaRPr>
        </a:p>
      </dgm:t>
    </dgm:pt>
    <dgm:pt modelId="{DC6150C8-AEB6-4C95-B20A-B861D98C6966}">
      <dgm:prSet phldrT="[Text]" custT="1"/>
      <dgm:spPr>
        <a:solidFill>
          <a:srgbClr val="F5E2D4"/>
        </a:solidFill>
        <a:ln>
          <a:solidFill>
            <a:srgbClr val="EBE5D9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l"/>
          <a:r>
            <a:rPr lang="th-TH" sz="2400" b="1" dirty="0">
              <a:solidFill>
                <a:schemeClr val="tx1"/>
              </a:solidFill>
              <a:latin typeface="TH Sarabun New" panose="020B0500040200020003" pitchFamily="34" charset="-34"/>
              <a:ea typeface="AngsanaNew"/>
              <a:cs typeface="TH Sarabun New" panose="020B0500040200020003" pitchFamily="34" charset="-34"/>
            </a:rPr>
            <a:t>พฤติกรรมของผู้บริโภคและผู้มีส่วนได้เสีย</a:t>
          </a:r>
          <a:endParaRPr lang="th-TH" sz="4800" dirty="0">
            <a:solidFill>
              <a:schemeClr val="tx1"/>
            </a:solidFill>
          </a:endParaRPr>
        </a:p>
      </dgm:t>
    </dgm:pt>
    <dgm:pt modelId="{379FF621-242D-41AA-9A43-EE9C4EA6AA56}" type="parTrans" cxnId="{A0B467EE-C0BC-40E8-BB4F-3A644D410928}">
      <dgm:prSet/>
      <dgm:spPr/>
      <dgm:t>
        <a:bodyPr/>
        <a:lstStyle/>
        <a:p>
          <a:endParaRPr lang="en-US"/>
        </a:p>
      </dgm:t>
    </dgm:pt>
    <dgm:pt modelId="{EA71E494-A3C0-4B66-8D11-1EE877E528FB}" type="sibTrans" cxnId="{A0B467EE-C0BC-40E8-BB4F-3A644D410928}">
      <dgm:prSet/>
      <dgm:spPr/>
      <dgm:t>
        <a:bodyPr/>
        <a:lstStyle/>
        <a:p>
          <a:endParaRPr lang="en-US"/>
        </a:p>
      </dgm:t>
    </dgm:pt>
    <dgm:pt modelId="{1B67C151-7DFF-484F-9A02-2B591D55B500}" type="pres">
      <dgm:prSet presAssocID="{1DB38B83-3290-4C93-B300-B9D7B1336C63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CDAD45F-C61B-4559-A92B-1EF622EF8762}" type="pres">
      <dgm:prSet presAssocID="{D494DB56-77BA-4F9F-8338-8E517E454C1B}" presName="compNode" presStyleCnt="0"/>
      <dgm:spPr/>
    </dgm:pt>
    <dgm:pt modelId="{25906BB9-1EDC-4C45-8EA3-00F965CD5C39}" type="pres">
      <dgm:prSet presAssocID="{D494DB56-77BA-4F9F-8338-8E517E454C1B}" presName="aNode" presStyleLbl="bgShp" presStyleIdx="0" presStyleCnt="2"/>
      <dgm:spPr/>
      <dgm:t>
        <a:bodyPr/>
        <a:lstStyle/>
        <a:p>
          <a:endParaRPr lang="en-US"/>
        </a:p>
      </dgm:t>
    </dgm:pt>
    <dgm:pt modelId="{8E8E4840-D6F0-4976-A416-4C30295D5E30}" type="pres">
      <dgm:prSet presAssocID="{D494DB56-77BA-4F9F-8338-8E517E454C1B}" presName="textNode" presStyleLbl="bgShp" presStyleIdx="0" presStyleCnt="2"/>
      <dgm:spPr/>
      <dgm:t>
        <a:bodyPr/>
        <a:lstStyle/>
        <a:p>
          <a:endParaRPr lang="en-US"/>
        </a:p>
      </dgm:t>
    </dgm:pt>
    <dgm:pt modelId="{5AD63D42-1154-41E1-9005-5873827A95DA}" type="pres">
      <dgm:prSet presAssocID="{D494DB56-77BA-4F9F-8338-8E517E454C1B}" presName="compChildNode" presStyleCnt="0"/>
      <dgm:spPr/>
    </dgm:pt>
    <dgm:pt modelId="{1FD76CB4-6B91-4EC9-9BF1-968A8522A6C6}" type="pres">
      <dgm:prSet presAssocID="{D494DB56-77BA-4F9F-8338-8E517E454C1B}" presName="theInnerList" presStyleCnt="0"/>
      <dgm:spPr/>
    </dgm:pt>
    <dgm:pt modelId="{9E277817-A588-4D13-B4C7-E20541FF12FC}" type="pres">
      <dgm:prSet presAssocID="{DC6150C8-AEB6-4C95-B20A-B861D98C6966}" presName="childNode" presStyleLbl="node1" presStyleIdx="0" presStyleCnt="8" custScaleX="113168" custLinFactNeighborX="-2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074A23-8130-4C52-9D08-9F19FA2BED32}" type="pres">
      <dgm:prSet presAssocID="{DC6150C8-AEB6-4C95-B20A-B861D98C6966}" presName="aSpace2" presStyleCnt="0"/>
      <dgm:spPr/>
    </dgm:pt>
    <dgm:pt modelId="{51A25148-F3DC-42ED-8F04-436AD79F9393}" type="pres">
      <dgm:prSet presAssocID="{1188D92B-B61E-4E04-8A62-03F1E283D205}" presName="childNode" presStyleLbl="node1" presStyleIdx="1" presStyleCnt="8" custScaleX="113594" custLinFactNeighborX="-2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3577C3-572D-4AFD-9FD4-6C5420839A1E}" type="pres">
      <dgm:prSet presAssocID="{1188D92B-B61E-4E04-8A62-03F1E283D205}" presName="aSpace2" presStyleCnt="0"/>
      <dgm:spPr/>
    </dgm:pt>
    <dgm:pt modelId="{61DD3A87-E5CA-4CFA-967C-A12829B20F2A}" type="pres">
      <dgm:prSet presAssocID="{631F00B0-64BE-4B33-8E17-EE02538DF9A4}" presName="childNode" presStyleLbl="node1" presStyleIdx="2" presStyleCnt="8" custScaleX="113168" custLinFactNeighborX="-2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2649B9-8F58-4E8F-8276-555149A53D00}" type="pres">
      <dgm:prSet presAssocID="{631F00B0-64BE-4B33-8E17-EE02538DF9A4}" presName="aSpace2" presStyleCnt="0"/>
      <dgm:spPr/>
    </dgm:pt>
    <dgm:pt modelId="{E3F894FB-E436-453E-B4A0-060D49B78CBB}" type="pres">
      <dgm:prSet presAssocID="{FE01A41F-8096-4747-B390-DD49252D15C5}" presName="childNode" presStyleLbl="node1" presStyleIdx="3" presStyleCnt="8" custScaleX="1135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1B84E6-4F0D-402D-91B5-FD92CF1A0C21}" type="pres">
      <dgm:prSet presAssocID="{D494DB56-77BA-4F9F-8338-8E517E454C1B}" presName="aSpace" presStyleCnt="0"/>
      <dgm:spPr/>
    </dgm:pt>
    <dgm:pt modelId="{7E5DFBB8-E904-4D4D-980E-5C2F45C3BF93}" type="pres">
      <dgm:prSet presAssocID="{13D9467A-4612-4A6F-A655-5FBDA517661E}" presName="compNode" presStyleCnt="0"/>
      <dgm:spPr/>
    </dgm:pt>
    <dgm:pt modelId="{7DF002E2-1286-4D83-BD82-2F05AED5DB16}" type="pres">
      <dgm:prSet presAssocID="{13D9467A-4612-4A6F-A655-5FBDA517661E}" presName="aNode" presStyleLbl="bgShp" presStyleIdx="1" presStyleCnt="2" custLinFactNeighborX="3581" custLinFactNeighborY="363"/>
      <dgm:spPr/>
      <dgm:t>
        <a:bodyPr/>
        <a:lstStyle/>
        <a:p>
          <a:endParaRPr lang="en-US"/>
        </a:p>
      </dgm:t>
    </dgm:pt>
    <dgm:pt modelId="{092C7967-9C76-493A-AE04-17668FDF7A0A}" type="pres">
      <dgm:prSet presAssocID="{13D9467A-4612-4A6F-A655-5FBDA517661E}" presName="textNode" presStyleLbl="bgShp" presStyleIdx="1" presStyleCnt="2"/>
      <dgm:spPr/>
      <dgm:t>
        <a:bodyPr/>
        <a:lstStyle/>
        <a:p>
          <a:endParaRPr lang="en-US"/>
        </a:p>
      </dgm:t>
    </dgm:pt>
    <dgm:pt modelId="{68139E43-9691-414C-9A8A-F9D6CAC56850}" type="pres">
      <dgm:prSet presAssocID="{13D9467A-4612-4A6F-A655-5FBDA517661E}" presName="compChildNode" presStyleCnt="0"/>
      <dgm:spPr/>
    </dgm:pt>
    <dgm:pt modelId="{18CB5845-042C-45BE-853A-1FA317E9C625}" type="pres">
      <dgm:prSet presAssocID="{13D9467A-4612-4A6F-A655-5FBDA517661E}" presName="theInnerList" presStyleCnt="0"/>
      <dgm:spPr/>
    </dgm:pt>
    <dgm:pt modelId="{E2B2D0CA-3872-47CF-80C3-1007F77A7C0F}" type="pres">
      <dgm:prSet presAssocID="{8D5C57AE-CDF2-43B2-A2E9-5179274087AE}" presName="childNode" presStyleLbl="node1" presStyleIdx="4" presStyleCnt="8" custScaleX="117217" custLinFactNeighborX="2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237727-D4C9-4ED0-9D1B-1900EE57BFB1}" type="pres">
      <dgm:prSet presAssocID="{8D5C57AE-CDF2-43B2-A2E9-5179274087AE}" presName="aSpace2" presStyleCnt="0"/>
      <dgm:spPr/>
    </dgm:pt>
    <dgm:pt modelId="{B049FE91-DD35-477E-99D6-2DC709A6D65C}" type="pres">
      <dgm:prSet presAssocID="{31553B3F-2B18-4A51-BCA5-D9412A3E926B}" presName="childNode" presStyleLbl="node1" presStyleIdx="5" presStyleCnt="8" custScaleX="115984" custLinFactNeighborX="2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87B73D-051A-4422-B8D6-107542043B85}" type="pres">
      <dgm:prSet presAssocID="{31553B3F-2B18-4A51-BCA5-D9412A3E926B}" presName="aSpace2" presStyleCnt="0"/>
      <dgm:spPr/>
    </dgm:pt>
    <dgm:pt modelId="{CF6961D1-E6DC-4B65-B6E4-C0AE3B2D56CE}" type="pres">
      <dgm:prSet presAssocID="{F165FA78-2924-46F7-BA95-C1B0C54C4B36}" presName="childNode" presStyleLbl="node1" presStyleIdx="6" presStyleCnt="8" custScaleX="1159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306111-3B1C-40D0-AE12-AB10E11A1925}" type="pres">
      <dgm:prSet presAssocID="{F165FA78-2924-46F7-BA95-C1B0C54C4B36}" presName="aSpace2" presStyleCnt="0"/>
      <dgm:spPr/>
    </dgm:pt>
    <dgm:pt modelId="{C61F6F82-5008-410F-8299-E07104828EBD}" type="pres">
      <dgm:prSet presAssocID="{D44C9E4A-FA69-4FA8-B5F5-C679DE1EEDAC}" presName="childNode" presStyleLbl="node1" presStyleIdx="7" presStyleCnt="8" custScaleX="1159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0B467EE-C0BC-40E8-BB4F-3A644D410928}" srcId="{D494DB56-77BA-4F9F-8338-8E517E454C1B}" destId="{DC6150C8-AEB6-4C95-B20A-B861D98C6966}" srcOrd="0" destOrd="0" parTransId="{379FF621-242D-41AA-9A43-EE9C4EA6AA56}" sibTransId="{EA71E494-A3C0-4B66-8D11-1EE877E528FB}"/>
    <dgm:cxn modelId="{3A00BA4C-C47B-4370-8264-4D155B98E989}" srcId="{1DB38B83-3290-4C93-B300-B9D7B1336C63}" destId="{13D9467A-4612-4A6F-A655-5FBDA517661E}" srcOrd="1" destOrd="0" parTransId="{5803ADBC-E6CB-4C36-B0CC-9ACE18F55A4A}" sibTransId="{EE386091-FD80-440E-9928-C38B41161772}"/>
    <dgm:cxn modelId="{78134E04-4C84-4F45-92EF-E52DE4FC3B08}" type="presOf" srcId="{D494DB56-77BA-4F9F-8338-8E517E454C1B}" destId="{8E8E4840-D6F0-4976-A416-4C30295D5E30}" srcOrd="1" destOrd="0" presId="urn:microsoft.com/office/officeart/2005/8/layout/lProcess2"/>
    <dgm:cxn modelId="{B2AAA7AC-160E-4A78-81EE-2B0DD567D14C}" type="presOf" srcId="{1DB38B83-3290-4C93-B300-B9D7B1336C63}" destId="{1B67C151-7DFF-484F-9A02-2B591D55B500}" srcOrd="0" destOrd="0" presId="urn:microsoft.com/office/officeart/2005/8/layout/lProcess2"/>
    <dgm:cxn modelId="{FCF8579A-9C46-4C17-889D-6D16C5ECBA10}" srcId="{D494DB56-77BA-4F9F-8338-8E517E454C1B}" destId="{631F00B0-64BE-4B33-8E17-EE02538DF9A4}" srcOrd="2" destOrd="0" parTransId="{2DFF3D6F-3422-4489-9DAB-31972D1BAE97}" sibTransId="{27B8A2DD-8A0A-4EEC-96EA-04B53564EE75}"/>
    <dgm:cxn modelId="{5B34AEA7-DDB2-44E4-8455-182D2D72D0FD}" type="presOf" srcId="{1188D92B-B61E-4E04-8A62-03F1E283D205}" destId="{51A25148-F3DC-42ED-8F04-436AD79F9393}" srcOrd="0" destOrd="0" presId="urn:microsoft.com/office/officeart/2005/8/layout/lProcess2"/>
    <dgm:cxn modelId="{70C286AD-E438-41CA-B1E0-110750953E17}" type="presOf" srcId="{DC6150C8-AEB6-4C95-B20A-B861D98C6966}" destId="{9E277817-A588-4D13-B4C7-E20541FF12FC}" srcOrd="0" destOrd="0" presId="urn:microsoft.com/office/officeart/2005/8/layout/lProcess2"/>
    <dgm:cxn modelId="{B58004FF-539A-413B-B14E-2BCE90ECD709}" srcId="{13D9467A-4612-4A6F-A655-5FBDA517661E}" destId="{F165FA78-2924-46F7-BA95-C1B0C54C4B36}" srcOrd="2" destOrd="0" parTransId="{37BE02D0-8F77-4FAF-8CC3-17CD14720017}" sibTransId="{556F6FD5-34A7-4B18-AB42-04469BB8EC9D}"/>
    <dgm:cxn modelId="{5C38CAAC-4720-4CD6-97C6-CB5652C44D6B}" srcId="{13D9467A-4612-4A6F-A655-5FBDA517661E}" destId="{D44C9E4A-FA69-4FA8-B5F5-C679DE1EEDAC}" srcOrd="3" destOrd="0" parTransId="{530AC6E5-1116-480E-808F-006E69FF19EA}" sibTransId="{1161B212-3882-4261-8034-298993EDDE3E}"/>
    <dgm:cxn modelId="{CF2ACCCD-6800-43D8-AEBD-EEF28D1577A2}" type="presOf" srcId="{FE01A41F-8096-4747-B390-DD49252D15C5}" destId="{E3F894FB-E436-453E-B4A0-060D49B78CBB}" srcOrd="0" destOrd="0" presId="urn:microsoft.com/office/officeart/2005/8/layout/lProcess2"/>
    <dgm:cxn modelId="{D4663EA2-39A4-43C4-93B2-C3DFD86630A8}" srcId="{D494DB56-77BA-4F9F-8338-8E517E454C1B}" destId="{FE01A41F-8096-4747-B390-DD49252D15C5}" srcOrd="3" destOrd="0" parTransId="{FDEB8B72-76AA-4915-988E-2036E3D964DD}" sibTransId="{F9957829-1105-4D2E-A9EB-167CCD0AF590}"/>
    <dgm:cxn modelId="{2C970C3D-A389-47C3-BF16-733AAD36E5FC}" type="presOf" srcId="{D44C9E4A-FA69-4FA8-B5F5-C679DE1EEDAC}" destId="{C61F6F82-5008-410F-8299-E07104828EBD}" srcOrd="0" destOrd="0" presId="urn:microsoft.com/office/officeart/2005/8/layout/lProcess2"/>
    <dgm:cxn modelId="{FB7893EF-4F4A-4645-8A62-D22EB3C21DE8}" srcId="{13D9467A-4612-4A6F-A655-5FBDA517661E}" destId="{31553B3F-2B18-4A51-BCA5-D9412A3E926B}" srcOrd="1" destOrd="0" parTransId="{F8C97234-1BE0-41C7-ACA3-1A69DCFABD4B}" sibTransId="{51692F7C-B539-4F43-9048-1FD35F3D5602}"/>
    <dgm:cxn modelId="{B0827990-6E58-4074-B402-65FEB5925638}" type="presOf" srcId="{8D5C57AE-CDF2-43B2-A2E9-5179274087AE}" destId="{E2B2D0CA-3872-47CF-80C3-1007F77A7C0F}" srcOrd="0" destOrd="0" presId="urn:microsoft.com/office/officeart/2005/8/layout/lProcess2"/>
    <dgm:cxn modelId="{2A08F9E6-D4EE-45D4-8E30-D475A524E9D8}" srcId="{D494DB56-77BA-4F9F-8338-8E517E454C1B}" destId="{1188D92B-B61E-4E04-8A62-03F1E283D205}" srcOrd="1" destOrd="0" parTransId="{9A6A3270-9922-4CC0-A8B4-ACA620AF7CF7}" sibTransId="{A5D07F0C-F252-4761-9C2C-0F38FD000C5C}"/>
    <dgm:cxn modelId="{0B2C7002-07E0-4059-8A99-A2122A8E554E}" type="presOf" srcId="{31553B3F-2B18-4A51-BCA5-D9412A3E926B}" destId="{B049FE91-DD35-477E-99D6-2DC709A6D65C}" srcOrd="0" destOrd="0" presId="urn:microsoft.com/office/officeart/2005/8/layout/lProcess2"/>
    <dgm:cxn modelId="{2C00A34C-A1EF-4975-8E42-3D734FA72216}" type="presOf" srcId="{D494DB56-77BA-4F9F-8338-8E517E454C1B}" destId="{25906BB9-1EDC-4C45-8EA3-00F965CD5C39}" srcOrd="0" destOrd="0" presId="urn:microsoft.com/office/officeart/2005/8/layout/lProcess2"/>
    <dgm:cxn modelId="{F232AE6E-A322-49CB-873B-557AD8881F46}" type="presOf" srcId="{631F00B0-64BE-4B33-8E17-EE02538DF9A4}" destId="{61DD3A87-E5CA-4CFA-967C-A12829B20F2A}" srcOrd="0" destOrd="0" presId="urn:microsoft.com/office/officeart/2005/8/layout/lProcess2"/>
    <dgm:cxn modelId="{096EE2CD-6D2D-4487-A665-4C5A33E1E079}" srcId="{1DB38B83-3290-4C93-B300-B9D7B1336C63}" destId="{D494DB56-77BA-4F9F-8338-8E517E454C1B}" srcOrd="0" destOrd="0" parTransId="{8C9504AB-B88A-4294-80B3-167F3EFEB52D}" sibTransId="{C2DA856A-8DF3-4D7F-86DD-FAD33DAD1980}"/>
    <dgm:cxn modelId="{792A07D4-E350-495C-A263-CE03E0FB32D3}" type="presOf" srcId="{13D9467A-4612-4A6F-A655-5FBDA517661E}" destId="{7DF002E2-1286-4D83-BD82-2F05AED5DB16}" srcOrd="0" destOrd="0" presId="urn:microsoft.com/office/officeart/2005/8/layout/lProcess2"/>
    <dgm:cxn modelId="{675640EB-B2EA-4D5C-B244-92E100078BCC}" srcId="{13D9467A-4612-4A6F-A655-5FBDA517661E}" destId="{8D5C57AE-CDF2-43B2-A2E9-5179274087AE}" srcOrd="0" destOrd="0" parTransId="{B2112D5D-C6FC-4512-98A5-6B75D3303ECE}" sibTransId="{C9802550-2204-457C-AC7E-95CC75E30B5C}"/>
    <dgm:cxn modelId="{1662C2A1-4685-4A2E-BC66-F8088AE406C8}" type="presOf" srcId="{13D9467A-4612-4A6F-A655-5FBDA517661E}" destId="{092C7967-9C76-493A-AE04-17668FDF7A0A}" srcOrd="1" destOrd="0" presId="urn:microsoft.com/office/officeart/2005/8/layout/lProcess2"/>
    <dgm:cxn modelId="{3802B710-AC82-49C4-A77B-FC6E0175248D}" type="presOf" srcId="{F165FA78-2924-46F7-BA95-C1B0C54C4B36}" destId="{CF6961D1-E6DC-4B65-B6E4-C0AE3B2D56CE}" srcOrd="0" destOrd="0" presId="urn:microsoft.com/office/officeart/2005/8/layout/lProcess2"/>
    <dgm:cxn modelId="{AD113A65-6106-4E1B-AB24-6F39BE21E157}" type="presParOf" srcId="{1B67C151-7DFF-484F-9A02-2B591D55B500}" destId="{3CDAD45F-C61B-4559-A92B-1EF622EF8762}" srcOrd="0" destOrd="0" presId="urn:microsoft.com/office/officeart/2005/8/layout/lProcess2"/>
    <dgm:cxn modelId="{A1238750-1F3A-42A5-87E5-3B601DF90956}" type="presParOf" srcId="{3CDAD45F-C61B-4559-A92B-1EF622EF8762}" destId="{25906BB9-1EDC-4C45-8EA3-00F965CD5C39}" srcOrd="0" destOrd="0" presId="urn:microsoft.com/office/officeart/2005/8/layout/lProcess2"/>
    <dgm:cxn modelId="{8F9DED22-BF75-4400-BD95-01435A2CF50B}" type="presParOf" srcId="{3CDAD45F-C61B-4559-A92B-1EF622EF8762}" destId="{8E8E4840-D6F0-4976-A416-4C30295D5E30}" srcOrd="1" destOrd="0" presId="urn:microsoft.com/office/officeart/2005/8/layout/lProcess2"/>
    <dgm:cxn modelId="{08648F24-91CB-4F9C-B26E-A4AB7F735A56}" type="presParOf" srcId="{3CDAD45F-C61B-4559-A92B-1EF622EF8762}" destId="{5AD63D42-1154-41E1-9005-5873827A95DA}" srcOrd="2" destOrd="0" presId="urn:microsoft.com/office/officeart/2005/8/layout/lProcess2"/>
    <dgm:cxn modelId="{1B97C4A3-7CFE-4D6B-956B-CA04348E74A6}" type="presParOf" srcId="{5AD63D42-1154-41E1-9005-5873827A95DA}" destId="{1FD76CB4-6B91-4EC9-9BF1-968A8522A6C6}" srcOrd="0" destOrd="0" presId="urn:microsoft.com/office/officeart/2005/8/layout/lProcess2"/>
    <dgm:cxn modelId="{0EE6F914-8AB4-454E-99E8-566F0194B5AC}" type="presParOf" srcId="{1FD76CB4-6B91-4EC9-9BF1-968A8522A6C6}" destId="{9E277817-A588-4D13-B4C7-E20541FF12FC}" srcOrd="0" destOrd="0" presId="urn:microsoft.com/office/officeart/2005/8/layout/lProcess2"/>
    <dgm:cxn modelId="{BF76962A-158C-401A-A0DE-9DDD937141A6}" type="presParOf" srcId="{1FD76CB4-6B91-4EC9-9BF1-968A8522A6C6}" destId="{5C074A23-8130-4C52-9D08-9F19FA2BED32}" srcOrd="1" destOrd="0" presId="urn:microsoft.com/office/officeart/2005/8/layout/lProcess2"/>
    <dgm:cxn modelId="{9CA4C485-3E73-4AF8-B524-D2E9A6475A8F}" type="presParOf" srcId="{1FD76CB4-6B91-4EC9-9BF1-968A8522A6C6}" destId="{51A25148-F3DC-42ED-8F04-436AD79F9393}" srcOrd="2" destOrd="0" presId="urn:microsoft.com/office/officeart/2005/8/layout/lProcess2"/>
    <dgm:cxn modelId="{40A566B8-31D1-4409-A25D-26B334FBAFC9}" type="presParOf" srcId="{1FD76CB4-6B91-4EC9-9BF1-968A8522A6C6}" destId="{6C3577C3-572D-4AFD-9FD4-6C5420839A1E}" srcOrd="3" destOrd="0" presId="urn:microsoft.com/office/officeart/2005/8/layout/lProcess2"/>
    <dgm:cxn modelId="{7D75A381-9BE3-4A3E-9FF0-A4A7CB44D8BC}" type="presParOf" srcId="{1FD76CB4-6B91-4EC9-9BF1-968A8522A6C6}" destId="{61DD3A87-E5CA-4CFA-967C-A12829B20F2A}" srcOrd="4" destOrd="0" presId="urn:microsoft.com/office/officeart/2005/8/layout/lProcess2"/>
    <dgm:cxn modelId="{CDCEC0F2-6726-4FFD-8746-A1111F073C4C}" type="presParOf" srcId="{1FD76CB4-6B91-4EC9-9BF1-968A8522A6C6}" destId="{E22649B9-8F58-4E8F-8276-555149A53D00}" srcOrd="5" destOrd="0" presId="urn:microsoft.com/office/officeart/2005/8/layout/lProcess2"/>
    <dgm:cxn modelId="{8804C512-AF73-4682-95FB-0E5723A1EDA6}" type="presParOf" srcId="{1FD76CB4-6B91-4EC9-9BF1-968A8522A6C6}" destId="{E3F894FB-E436-453E-B4A0-060D49B78CBB}" srcOrd="6" destOrd="0" presId="urn:microsoft.com/office/officeart/2005/8/layout/lProcess2"/>
    <dgm:cxn modelId="{E0DA7CD9-42F3-42DA-85EE-74F93BC85325}" type="presParOf" srcId="{1B67C151-7DFF-484F-9A02-2B591D55B500}" destId="{3A1B84E6-4F0D-402D-91B5-FD92CF1A0C21}" srcOrd="1" destOrd="0" presId="urn:microsoft.com/office/officeart/2005/8/layout/lProcess2"/>
    <dgm:cxn modelId="{05240025-3C33-403A-B31E-858F9626D7D2}" type="presParOf" srcId="{1B67C151-7DFF-484F-9A02-2B591D55B500}" destId="{7E5DFBB8-E904-4D4D-980E-5C2F45C3BF93}" srcOrd="2" destOrd="0" presId="urn:microsoft.com/office/officeart/2005/8/layout/lProcess2"/>
    <dgm:cxn modelId="{6490CF55-9F82-43DA-A9FF-90B2D9AA739D}" type="presParOf" srcId="{7E5DFBB8-E904-4D4D-980E-5C2F45C3BF93}" destId="{7DF002E2-1286-4D83-BD82-2F05AED5DB16}" srcOrd="0" destOrd="0" presId="urn:microsoft.com/office/officeart/2005/8/layout/lProcess2"/>
    <dgm:cxn modelId="{373F1757-4E25-45FE-9A94-2F9F6742FC18}" type="presParOf" srcId="{7E5DFBB8-E904-4D4D-980E-5C2F45C3BF93}" destId="{092C7967-9C76-493A-AE04-17668FDF7A0A}" srcOrd="1" destOrd="0" presId="urn:microsoft.com/office/officeart/2005/8/layout/lProcess2"/>
    <dgm:cxn modelId="{49D3A664-BC1E-4E5F-A701-CC2190533318}" type="presParOf" srcId="{7E5DFBB8-E904-4D4D-980E-5C2F45C3BF93}" destId="{68139E43-9691-414C-9A8A-F9D6CAC56850}" srcOrd="2" destOrd="0" presId="urn:microsoft.com/office/officeart/2005/8/layout/lProcess2"/>
    <dgm:cxn modelId="{F72532AC-F8D4-45D2-8D16-06C6E806D2FD}" type="presParOf" srcId="{68139E43-9691-414C-9A8A-F9D6CAC56850}" destId="{18CB5845-042C-45BE-853A-1FA317E9C625}" srcOrd="0" destOrd="0" presId="urn:microsoft.com/office/officeart/2005/8/layout/lProcess2"/>
    <dgm:cxn modelId="{4AB4A559-39DB-4562-8430-5508134A0772}" type="presParOf" srcId="{18CB5845-042C-45BE-853A-1FA317E9C625}" destId="{E2B2D0CA-3872-47CF-80C3-1007F77A7C0F}" srcOrd="0" destOrd="0" presId="urn:microsoft.com/office/officeart/2005/8/layout/lProcess2"/>
    <dgm:cxn modelId="{81B09E11-5840-459E-9322-CE8150C7B760}" type="presParOf" srcId="{18CB5845-042C-45BE-853A-1FA317E9C625}" destId="{5A237727-D4C9-4ED0-9D1B-1900EE57BFB1}" srcOrd="1" destOrd="0" presId="urn:microsoft.com/office/officeart/2005/8/layout/lProcess2"/>
    <dgm:cxn modelId="{85F7CC22-EE99-4A2D-8465-0CFE8CB153DC}" type="presParOf" srcId="{18CB5845-042C-45BE-853A-1FA317E9C625}" destId="{B049FE91-DD35-477E-99D6-2DC709A6D65C}" srcOrd="2" destOrd="0" presId="urn:microsoft.com/office/officeart/2005/8/layout/lProcess2"/>
    <dgm:cxn modelId="{D9F6A573-19B4-4765-BEB2-4BDA888343F3}" type="presParOf" srcId="{18CB5845-042C-45BE-853A-1FA317E9C625}" destId="{6F87B73D-051A-4422-B8D6-107542043B85}" srcOrd="3" destOrd="0" presId="urn:microsoft.com/office/officeart/2005/8/layout/lProcess2"/>
    <dgm:cxn modelId="{C2C0B935-53AE-4589-A0A6-1EE9D696AB11}" type="presParOf" srcId="{18CB5845-042C-45BE-853A-1FA317E9C625}" destId="{CF6961D1-E6DC-4B65-B6E4-C0AE3B2D56CE}" srcOrd="4" destOrd="0" presId="urn:microsoft.com/office/officeart/2005/8/layout/lProcess2"/>
    <dgm:cxn modelId="{D52A95A9-3222-423F-A497-37ED599B4DFC}" type="presParOf" srcId="{18CB5845-042C-45BE-853A-1FA317E9C625}" destId="{44306111-3B1C-40D0-AE12-AB10E11A1925}" srcOrd="5" destOrd="0" presId="urn:microsoft.com/office/officeart/2005/8/layout/lProcess2"/>
    <dgm:cxn modelId="{2C3FB71C-ED13-4D4D-AF55-9A4EEEF37551}" type="presParOf" srcId="{18CB5845-042C-45BE-853A-1FA317E9C625}" destId="{C61F6F82-5008-410F-8299-E07104828EBD}" srcOrd="6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79BED14-03E2-4E4A-B0C5-8D512DC5B9C1}" type="doc">
      <dgm:prSet loTypeId="urn:microsoft.com/office/officeart/2005/8/layout/hProcess10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B0565D8-9FE3-45D0-8215-6D6EE40B254E}">
      <dgm:prSet phldrT="[Text]" custT="1"/>
      <dgm:spPr/>
      <dgm:t>
        <a:bodyPr/>
        <a:lstStyle/>
        <a:p>
          <a:r>
            <a:rPr lang="th-TH" sz="2400" b="1" dirty="0">
              <a:latin typeface="JasmineUPC" panose="02020603050405020304" pitchFamily="18" charset="-34"/>
              <a:ea typeface="Times New Roman" panose="02020603050405020304" pitchFamily="18" charset="0"/>
              <a:cs typeface="+mn-cs"/>
            </a:rPr>
            <a:t>ฟิล์ม </a:t>
          </a:r>
          <a:r>
            <a:rPr lang="en-US" sz="2400" b="1" dirty="0">
              <a:latin typeface="Cordia New" panose="020B0304020202020204" pitchFamily="34" charset="-34"/>
              <a:ea typeface="Times New Roman" panose="02020603050405020304" pitchFamily="18" charset="0"/>
              <a:cs typeface="+mn-cs"/>
            </a:rPr>
            <a:t>PLA</a:t>
          </a:r>
          <a:r>
            <a:rPr lang="en-US" sz="2400" b="1" dirty="0">
              <a:latin typeface="JasmineUPC" panose="02020603050405020304" pitchFamily="18" charset="-34"/>
              <a:ea typeface="Times New Roman" panose="02020603050405020304" pitchFamily="18" charset="0"/>
              <a:cs typeface="+mn-cs"/>
            </a:rPr>
            <a:t> </a:t>
          </a:r>
          <a:r>
            <a:rPr lang="th-TH" sz="2400" b="1" dirty="0">
              <a:latin typeface="JasmineUPC" panose="02020603050405020304" pitchFamily="18" charset="-34"/>
              <a:ea typeface="Times New Roman" panose="02020603050405020304" pitchFamily="18" charset="0"/>
              <a:cs typeface="+mn-cs"/>
            </a:rPr>
            <a:t>และ </a:t>
          </a:r>
          <a:r>
            <a:rPr lang="en-US" sz="2400" b="1" dirty="0">
              <a:latin typeface="Cordia New" panose="020B0304020202020204" pitchFamily="34" charset="-34"/>
              <a:ea typeface="Times New Roman" panose="02020603050405020304" pitchFamily="18" charset="0"/>
              <a:cs typeface="+mn-cs"/>
            </a:rPr>
            <a:t>PBS</a:t>
          </a:r>
          <a:r>
            <a:rPr lang="en-US" sz="2400" b="1" dirty="0">
              <a:latin typeface="JasmineUPC" panose="02020603050405020304" pitchFamily="18" charset="-34"/>
              <a:ea typeface="Times New Roman" panose="02020603050405020304" pitchFamily="18" charset="0"/>
              <a:cs typeface="+mn-cs"/>
            </a:rPr>
            <a:t> </a:t>
          </a:r>
          <a:endParaRPr lang="en-US" sz="2400" b="1" dirty="0">
            <a:cs typeface="+mn-cs"/>
          </a:endParaRPr>
        </a:p>
      </dgm:t>
    </dgm:pt>
    <dgm:pt modelId="{3ECC413B-5C4F-44E7-8092-9C33341B5CF7}" type="parTrans" cxnId="{AD2D781D-16DC-4BFB-8D61-275B5D7ADC60}">
      <dgm:prSet/>
      <dgm:spPr/>
      <dgm:t>
        <a:bodyPr/>
        <a:lstStyle/>
        <a:p>
          <a:endParaRPr lang="en-US"/>
        </a:p>
      </dgm:t>
    </dgm:pt>
    <dgm:pt modelId="{35C21CC9-D216-47ED-AA58-5899BC32419D}" type="sibTrans" cxnId="{AD2D781D-16DC-4BFB-8D61-275B5D7ADC60}">
      <dgm:prSet/>
      <dgm:spPr/>
      <dgm:t>
        <a:bodyPr/>
        <a:lstStyle/>
        <a:p>
          <a:endParaRPr lang="en-US"/>
        </a:p>
      </dgm:t>
    </dgm:pt>
    <dgm:pt modelId="{17B920F9-20A9-4243-A999-73B751181131}">
      <dgm:prSet phldrT="[Text]" custT="1"/>
      <dgm:spPr/>
      <dgm:t>
        <a:bodyPr/>
        <a:lstStyle/>
        <a:p>
          <a:r>
            <a:rPr lang="th-TH" sz="2400" b="1" i="0" spc="35" dirty="0">
              <a:latin typeface="Cordia New" panose="020B0304020202020204" pitchFamily="34" charset="-34"/>
              <a:cs typeface="Cordia New" panose="020B0304020202020204" pitchFamily="34" charset="-34"/>
            </a:rPr>
            <a:t>ย่อยสลายภายใต้สภาวะควบคุมการหมักทางชีวภาพ</a:t>
          </a:r>
          <a:endParaRPr lang="en-US" sz="2400" b="1" i="0" spc="35" dirty="0">
            <a:latin typeface="Cordia New" panose="020B0304020202020204" pitchFamily="34" charset="-34"/>
            <a:cs typeface="Cordia New" panose="020B0304020202020204" pitchFamily="34" charset="-34"/>
          </a:endParaRPr>
        </a:p>
        <a:p>
          <a:r>
            <a:rPr lang="th-TH" sz="2400" b="1" i="0" spc="35" dirty="0">
              <a:latin typeface="Cordia New" panose="020B0304020202020204" pitchFamily="34" charset="-34"/>
              <a:cs typeface="Cordia New" panose="020B0304020202020204" pitchFamily="34" charset="-34"/>
            </a:rPr>
            <a:t>ตามมาตรฐาน </a:t>
          </a:r>
          <a:r>
            <a:rPr lang="en-US" sz="2400" b="1" i="0" spc="35" dirty="0">
              <a:latin typeface="Cordia New" panose="020B0304020202020204" pitchFamily="34" charset="-34"/>
              <a:cs typeface="Cordia New" panose="020B0304020202020204" pitchFamily="34" charset="-34"/>
            </a:rPr>
            <a:t>ISO14855-1</a:t>
          </a:r>
        </a:p>
        <a:p>
          <a:r>
            <a:rPr lang="en-US" sz="2000" b="1" spc="35" dirty="0">
              <a:solidFill>
                <a:schemeClr val="bg1"/>
              </a:solidFill>
              <a:latin typeface="Cordia New" panose="020B0304020202020204" pitchFamily="34" charset="-34"/>
              <a:ea typeface="Times New Roman" panose="02020603050405020304" pitchFamily="18" charset="0"/>
              <a:cs typeface="+mn-cs"/>
            </a:rPr>
            <a:t>( T=</a:t>
          </a:r>
          <a:r>
            <a:rPr lang="th-TH" sz="2000" b="1" dirty="0">
              <a:solidFill>
                <a:schemeClr val="bg1"/>
              </a:solidFill>
              <a:latin typeface="JasmineUPC" panose="02020603050405020304" pitchFamily="18" charset="-34"/>
              <a:ea typeface="Times New Roman" panose="02020603050405020304" pitchFamily="18" charset="0"/>
              <a:cs typeface="+mn-cs"/>
            </a:rPr>
            <a:t> </a:t>
          </a:r>
          <a:r>
            <a:rPr lang="en-US" sz="2000" b="1" dirty="0">
              <a:solidFill>
                <a:schemeClr val="bg1"/>
              </a:solidFill>
              <a:latin typeface="Cordia New" panose="020B0304020202020204" pitchFamily="34" charset="-34"/>
              <a:ea typeface="Times New Roman" panose="02020603050405020304" pitchFamily="18" charset="0"/>
              <a:cs typeface="+mn-cs"/>
            </a:rPr>
            <a:t>58+2</a:t>
          </a:r>
          <a:r>
            <a:rPr lang="en-US" sz="2000" b="1" baseline="30000" dirty="0">
              <a:solidFill>
                <a:schemeClr val="bg1"/>
              </a:solidFill>
              <a:latin typeface="Cordia New" panose="020B0304020202020204" pitchFamily="34" charset="-34"/>
              <a:ea typeface="Times New Roman" panose="02020603050405020304" pitchFamily="18" charset="0"/>
              <a:cs typeface="+mn-cs"/>
            </a:rPr>
            <a:t>o</a:t>
          </a:r>
          <a:r>
            <a:rPr lang="en-US" sz="2000" b="1" dirty="0">
              <a:solidFill>
                <a:schemeClr val="bg1"/>
              </a:solidFill>
              <a:latin typeface="Cordia New" panose="020B0304020202020204" pitchFamily="34" charset="-34"/>
              <a:ea typeface="Times New Roman" panose="02020603050405020304" pitchFamily="18" charset="0"/>
              <a:cs typeface="+mn-cs"/>
            </a:rPr>
            <a:t>C</a:t>
          </a:r>
          <a:r>
            <a:rPr lang="en-US" sz="2000" b="1" dirty="0">
              <a:solidFill>
                <a:schemeClr val="bg1"/>
              </a:solidFill>
              <a:latin typeface="JasmineUPC" panose="02020603050405020304" pitchFamily="18" charset="-34"/>
              <a:ea typeface="Times New Roman" panose="02020603050405020304" pitchFamily="18" charset="0"/>
              <a:cs typeface="+mn-cs"/>
            </a:rPr>
            <a:t> </a:t>
          </a:r>
          <a:r>
            <a:rPr lang="th-TH" sz="2000" b="1" dirty="0">
              <a:solidFill>
                <a:schemeClr val="bg1"/>
              </a:solidFill>
              <a:latin typeface="JasmineUPC" panose="02020603050405020304" pitchFamily="18" charset="-34"/>
              <a:ea typeface="Times New Roman" panose="02020603050405020304" pitchFamily="18" charset="0"/>
              <a:cs typeface="+mn-cs"/>
            </a:rPr>
            <a:t>และ</a:t>
          </a:r>
          <a:r>
            <a:rPr lang="en-US" sz="2000" b="1" dirty="0">
              <a:solidFill>
                <a:schemeClr val="bg1"/>
              </a:solidFill>
              <a:latin typeface="JasmineUPC" panose="02020603050405020304" pitchFamily="18" charset="-34"/>
              <a:ea typeface="Times New Roman" panose="02020603050405020304" pitchFamily="18" charset="0"/>
              <a:cs typeface="+mn-cs"/>
            </a:rPr>
            <a:t> </a:t>
          </a:r>
          <a:r>
            <a:rPr lang="en-US" sz="2000" b="1" dirty="0">
              <a:solidFill>
                <a:schemeClr val="bg1"/>
              </a:solidFill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rPr>
            <a:t>RH </a:t>
          </a:r>
          <a:r>
            <a:rPr lang="en-US" sz="2000" b="1" dirty="0">
              <a:solidFill>
                <a:schemeClr val="bg1"/>
              </a:solidFill>
              <a:latin typeface="JasmineUPC" panose="02020603050405020304" pitchFamily="18" charset="-34"/>
              <a:ea typeface="Times New Roman" panose="02020603050405020304" pitchFamily="18" charset="0"/>
              <a:cs typeface="+mn-cs"/>
            </a:rPr>
            <a:t>= </a:t>
          </a:r>
          <a:r>
            <a:rPr lang="en-US" sz="2000" b="1" dirty="0">
              <a:solidFill>
                <a:schemeClr val="bg1"/>
              </a:solidFill>
              <a:latin typeface="Cordia New" panose="020B0304020202020204" pitchFamily="34" charset="-34"/>
              <a:ea typeface="Times New Roman" panose="02020603050405020304" pitchFamily="18" charset="0"/>
              <a:cs typeface="+mn-cs"/>
            </a:rPr>
            <a:t>50 </a:t>
          </a:r>
          <a:r>
            <a:rPr lang="en-US" sz="1600" b="1" dirty="0">
              <a:solidFill>
                <a:schemeClr val="bg1"/>
              </a:solidFill>
              <a:latin typeface="Cordia New" panose="020B0304020202020204" pitchFamily="34" charset="-34"/>
              <a:ea typeface="Times New Roman" panose="02020603050405020304" pitchFamily="18" charset="0"/>
              <a:cs typeface="+mn-cs"/>
            </a:rPr>
            <a:t>± </a:t>
          </a:r>
          <a:r>
            <a:rPr lang="en-US" sz="2000" b="1" dirty="0">
              <a:solidFill>
                <a:schemeClr val="bg1"/>
              </a:solidFill>
              <a:latin typeface="Cordia New" panose="020B0304020202020204" pitchFamily="34" charset="-34"/>
              <a:ea typeface="Times New Roman" panose="02020603050405020304" pitchFamily="18" charset="0"/>
              <a:cs typeface="+mn-cs"/>
            </a:rPr>
            <a:t>5%)</a:t>
          </a:r>
          <a:endParaRPr lang="en-US" sz="2000" b="1" dirty="0">
            <a:solidFill>
              <a:schemeClr val="bg1"/>
            </a:solidFill>
            <a:latin typeface="Cordia New" panose="020B0304020202020204" pitchFamily="34" charset="-34"/>
            <a:cs typeface="+mn-cs"/>
          </a:endParaRPr>
        </a:p>
      </dgm:t>
    </dgm:pt>
    <dgm:pt modelId="{0FCB31A7-CB45-42EA-9B83-E929F946B1AB}" type="parTrans" cxnId="{4C8E9A57-5EAE-4BEB-BD8B-8F462BFC62B0}">
      <dgm:prSet/>
      <dgm:spPr/>
      <dgm:t>
        <a:bodyPr/>
        <a:lstStyle/>
        <a:p>
          <a:endParaRPr lang="en-US"/>
        </a:p>
      </dgm:t>
    </dgm:pt>
    <dgm:pt modelId="{CB4F9406-D4CC-41EA-9A5B-B814D8D24F27}" type="sibTrans" cxnId="{4C8E9A57-5EAE-4BEB-BD8B-8F462BFC62B0}">
      <dgm:prSet/>
      <dgm:spPr/>
      <dgm:t>
        <a:bodyPr/>
        <a:lstStyle/>
        <a:p>
          <a:endParaRPr lang="en-US"/>
        </a:p>
      </dgm:t>
    </dgm:pt>
    <dgm:pt modelId="{AA1A8681-44C3-495F-8BAA-3B48F493E61E}">
      <dgm:prSet phldrT="[Text]" custT="1"/>
      <dgm:spPr/>
      <dgm:t>
        <a:bodyPr/>
        <a:lstStyle/>
        <a:p>
          <a:r>
            <a:rPr lang="th-TH" sz="2400" b="1" dirty="0">
              <a:latin typeface="JasmineUPC" panose="02020603050405020304" pitchFamily="18" charset="-34"/>
            </a:rPr>
            <a:t>ศึกษาการเจริญเติบโตของพืชด้วยปุ๋ยหมักที่ผ่านการย่อยสลาย</a:t>
          </a:r>
          <a:endParaRPr lang="en-US" sz="2400" dirty="0"/>
        </a:p>
      </dgm:t>
    </dgm:pt>
    <dgm:pt modelId="{14ED8A58-142A-4F2A-A6FD-F98E8C5A476A}" type="parTrans" cxnId="{1BF9CC14-582B-465D-B686-4FDAB68969FC}">
      <dgm:prSet/>
      <dgm:spPr/>
      <dgm:t>
        <a:bodyPr/>
        <a:lstStyle/>
        <a:p>
          <a:endParaRPr lang="en-US"/>
        </a:p>
      </dgm:t>
    </dgm:pt>
    <dgm:pt modelId="{31919602-9AEA-4577-B4B2-FBA3EF96AF2C}" type="sibTrans" cxnId="{1BF9CC14-582B-465D-B686-4FDAB68969FC}">
      <dgm:prSet/>
      <dgm:spPr/>
      <dgm:t>
        <a:bodyPr/>
        <a:lstStyle/>
        <a:p>
          <a:endParaRPr lang="en-US"/>
        </a:p>
      </dgm:t>
    </dgm:pt>
    <dgm:pt modelId="{F2EE9897-969D-48D5-A0C9-E63FE9230FF9}" type="pres">
      <dgm:prSet presAssocID="{879BED14-03E2-4E4A-B0C5-8D512DC5B9C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9A0FDAC-2625-4B8A-B42D-6BE5B82E2103}" type="pres">
      <dgm:prSet presAssocID="{CB0565D8-9FE3-45D0-8215-6D6EE40B254E}" presName="composite" presStyleCnt="0"/>
      <dgm:spPr/>
    </dgm:pt>
    <dgm:pt modelId="{2C112B90-2A88-4505-8277-65A928C97B8D}" type="pres">
      <dgm:prSet presAssocID="{CB0565D8-9FE3-45D0-8215-6D6EE40B254E}" presName="imagSh" presStyleLbl="bgImgPlace1" presStyleIdx="0" presStyleCnt="3" custScaleX="107249" custScaleY="95578" custLinFactNeighborX="25555" custLinFactNeighborY="319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</dgm:pt>
    <dgm:pt modelId="{D30AC5F6-CEA2-4F88-AD56-8D832B5EF283}" type="pres">
      <dgm:prSet presAssocID="{CB0565D8-9FE3-45D0-8215-6D6EE40B254E}" presName="txNode" presStyleLbl="node1" presStyleIdx="0" presStyleCnt="3" custScaleX="129805" custScaleY="121325" custLinFactNeighborX="1366" custLinFactNeighborY="608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6844BF-B615-439F-8E52-32483F2DDF39}" type="pres">
      <dgm:prSet presAssocID="{35C21CC9-D216-47ED-AA58-5899BC32419D}" presName="sibTrans" presStyleLbl="sibTrans2D1" presStyleIdx="0" presStyleCnt="2"/>
      <dgm:spPr/>
      <dgm:t>
        <a:bodyPr/>
        <a:lstStyle/>
        <a:p>
          <a:endParaRPr lang="en-US"/>
        </a:p>
      </dgm:t>
    </dgm:pt>
    <dgm:pt modelId="{BC0646AE-E15C-40DB-8506-297B6A0D2BA5}" type="pres">
      <dgm:prSet presAssocID="{35C21CC9-D216-47ED-AA58-5899BC32419D}" presName="connTx" presStyleLbl="sibTrans2D1" presStyleIdx="0" presStyleCnt="2"/>
      <dgm:spPr/>
      <dgm:t>
        <a:bodyPr/>
        <a:lstStyle/>
        <a:p>
          <a:endParaRPr lang="en-US"/>
        </a:p>
      </dgm:t>
    </dgm:pt>
    <dgm:pt modelId="{4DEF4A86-B05C-4367-B474-C6D28AA8D7D6}" type="pres">
      <dgm:prSet presAssocID="{17B920F9-20A9-4243-A999-73B751181131}" presName="composite" presStyleCnt="0"/>
      <dgm:spPr/>
    </dgm:pt>
    <dgm:pt modelId="{5A701E5E-CCC3-4B5C-82A3-309C9901E678}" type="pres">
      <dgm:prSet presAssocID="{17B920F9-20A9-4243-A999-73B751181131}" presName="imagSh" presStyleLbl="bgImgPlace1" presStyleIdx="1" presStyleCnt="3" custScaleX="208298" custScaleY="170081" custLinFactNeighborX="16279" custLinFactNeighborY="-2381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FDF6EE1B-AFBD-4C7D-82FF-68F97ABCBF4F}" type="pres">
      <dgm:prSet presAssocID="{17B920F9-20A9-4243-A999-73B751181131}" presName="txNode" presStyleLbl="node1" presStyleIdx="1" presStyleCnt="3" custScaleX="290204" custScaleY="125454" custLinFactNeighborX="-1988" custLinFactNeighborY="417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70F1B6-B884-475E-B540-6FEA93E9E9A8}" type="pres">
      <dgm:prSet presAssocID="{CB4F9406-D4CC-41EA-9A5B-B814D8D24F27}" presName="sibTrans" presStyleLbl="sibTrans2D1" presStyleIdx="1" presStyleCnt="2"/>
      <dgm:spPr/>
      <dgm:t>
        <a:bodyPr/>
        <a:lstStyle/>
        <a:p>
          <a:endParaRPr lang="en-US"/>
        </a:p>
      </dgm:t>
    </dgm:pt>
    <dgm:pt modelId="{74D57A37-F0E2-442A-895B-6DA28D008BEF}" type="pres">
      <dgm:prSet presAssocID="{CB4F9406-D4CC-41EA-9A5B-B814D8D24F27}" presName="connTx" presStyleLbl="sibTrans2D1" presStyleIdx="1" presStyleCnt="2"/>
      <dgm:spPr/>
      <dgm:t>
        <a:bodyPr/>
        <a:lstStyle/>
        <a:p>
          <a:endParaRPr lang="en-US"/>
        </a:p>
      </dgm:t>
    </dgm:pt>
    <dgm:pt modelId="{92FADC0C-7D1D-4AE4-9445-94B9C9741292}" type="pres">
      <dgm:prSet presAssocID="{AA1A8681-44C3-495F-8BAA-3B48F493E61E}" presName="composite" presStyleCnt="0"/>
      <dgm:spPr/>
    </dgm:pt>
    <dgm:pt modelId="{BE9BA21D-6175-4590-9412-8207730A4160}" type="pres">
      <dgm:prSet presAssocID="{AA1A8681-44C3-495F-8BAA-3B48F493E61E}" presName="imagSh" presStyleLbl="bgImgPlace1" presStyleIdx="2" presStyleCnt="3" custScaleX="124682" custScaleY="98714" custLinFactNeighborX="10222" custLinFactNeighborY="312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</dgm:spPr>
    </dgm:pt>
    <dgm:pt modelId="{75A82523-A252-4D6B-B9A2-EFE7F7AEF480}" type="pres">
      <dgm:prSet presAssocID="{AA1A8681-44C3-495F-8BAA-3B48F493E61E}" presName="txNode" presStyleLbl="node1" presStyleIdx="2" presStyleCnt="3" custScaleX="249152" custScaleY="132375" custLinFactNeighborX="1781" custLinFactNeighborY="667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25439B3-95CB-4717-908E-31551E170B91}" type="presOf" srcId="{17B920F9-20A9-4243-A999-73B751181131}" destId="{FDF6EE1B-AFBD-4C7D-82FF-68F97ABCBF4F}" srcOrd="0" destOrd="0" presId="urn:microsoft.com/office/officeart/2005/8/layout/hProcess10"/>
    <dgm:cxn modelId="{AD2D781D-16DC-4BFB-8D61-275B5D7ADC60}" srcId="{879BED14-03E2-4E4A-B0C5-8D512DC5B9C1}" destId="{CB0565D8-9FE3-45D0-8215-6D6EE40B254E}" srcOrd="0" destOrd="0" parTransId="{3ECC413B-5C4F-44E7-8092-9C33341B5CF7}" sibTransId="{35C21CC9-D216-47ED-AA58-5899BC32419D}"/>
    <dgm:cxn modelId="{1BF9CC14-582B-465D-B686-4FDAB68969FC}" srcId="{879BED14-03E2-4E4A-B0C5-8D512DC5B9C1}" destId="{AA1A8681-44C3-495F-8BAA-3B48F493E61E}" srcOrd="2" destOrd="0" parTransId="{14ED8A58-142A-4F2A-A6FD-F98E8C5A476A}" sibTransId="{31919602-9AEA-4577-B4B2-FBA3EF96AF2C}"/>
    <dgm:cxn modelId="{87BA5802-DDFC-4D9E-88AF-E52E2AC65B46}" type="presOf" srcId="{CB4F9406-D4CC-41EA-9A5B-B814D8D24F27}" destId="{5770F1B6-B884-475E-B540-6FEA93E9E9A8}" srcOrd="0" destOrd="0" presId="urn:microsoft.com/office/officeart/2005/8/layout/hProcess10"/>
    <dgm:cxn modelId="{EB2112CD-23F2-4D5E-AA35-ED824A0BF870}" type="presOf" srcId="{35C21CC9-D216-47ED-AA58-5899BC32419D}" destId="{C76844BF-B615-439F-8E52-32483F2DDF39}" srcOrd="0" destOrd="0" presId="urn:microsoft.com/office/officeart/2005/8/layout/hProcess10"/>
    <dgm:cxn modelId="{4B590B99-71A8-491F-8020-A716176D1843}" type="presOf" srcId="{CB0565D8-9FE3-45D0-8215-6D6EE40B254E}" destId="{D30AC5F6-CEA2-4F88-AD56-8D832B5EF283}" srcOrd="0" destOrd="0" presId="urn:microsoft.com/office/officeart/2005/8/layout/hProcess10"/>
    <dgm:cxn modelId="{997BD73D-48DF-416B-A20B-1DFBB475AABD}" type="presOf" srcId="{CB4F9406-D4CC-41EA-9A5B-B814D8D24F27}" destId="{74D57A37-F0E2-442A-895B-6DA28D008BEF}" srcOrd="1" destOrd="0" presId="urn:microsoft.com/office/officeart/2005/8/layout/hProcess10"/>
    <dgm:cxn modelId="{4563E5AE-4965-49C0-A96A-59807414DA3E}" type="presOf" srcId="{879BED14-03E2-4E4A-B0C5-8D512DC5B9C1}" destId="{F2EE9897-969D-48D5-A0C9-E63FE9230FF9}" srcOrd="0" destOrd="0" presId="urn:microsoft.com/office/officeart/2005/8/layout/hProcess10"/>
    <dgm:cxn modelId="{4CDA8B8A-51EC-41DA-A35C-DFBFB371AF6C}" type="presOf" srcId="{AA1A8681-44C3-495F-8BAA-3B48F493E61E}" destId="{75A82523-A252-4D6B-B9A2-EFE7F7AEF480}" srcOrd="0" destOrd="0" presId="urn:microsoft.com/office/officeart/2005/8/layout/hProcess10"/>
    <dgm:cxn modelId="{4C8E9A57-5EAE-4BEB-BD8B-8F462BFC62B0}" srcId="{879BED14-03E2-4E4A-B0C5-8D512DC5B9C1}" destId="{17B920F9-20A9-4243-A999-73B751181131}" srcOrd="1" destOrd="0" parTransId="{0FCB31A7-CB45-42EA-9B83-E929F946B1AB}" sibTransId="{CB4F9406-D4CC-41EA-9A5B-B814D8D24F27}"/>
    <dgm:cxn modelId="{A80A5082-EEB7-4ABD-A0BE-F4E176D9A0D7}" type="presOf" srcId="{35C21CC9-D216-47ED-AA58-5899BC32419D}" destId="{BC0646AE-E15C-40DB-8506-297B6A0D2BA5}" srcOrd="1" destOrd="0" presId="urn:microsoft.com/office/officeart/2005/8/layout/hProcess10"/>
    <dgm:cxn modelId="{869EEBC2-A0BE-4946-9233-182DEB14B634}" type="presParOf" srcId="{F2EE9897-969D-48D5-A0C9-E63FE9230FF9}" destId="{A9A0FDAC-2625-4B8A-B42D-6BE5B82E2103}" srcOrd="0" destOrd="0" presId="urn:microsoft.com/office/officeart/2005/8/layout/hProcess10"/>
    <dgm:cxn modelId="{EB223D5D-E99F-4A2D-BDE3-4CE682421C09}" type="presParOf" srcId="{A9A0FDAC-2625-4B8A-B42D-6BE5B82E2103}" destId="{2C112B90-2A88-4505-8277-65A928C97B8D}" srcOrd="0" destOrd="0" presId="urn:microsoft.com/office/officeart/2005/8/layout/hProcess10"/>
    <dgm:cxn modelId="{A39C0B41-70B0-493C-9108-54C1A0A6941A}" type="presParOf" srcId="{A9A0FDAC-2625-4B8A-B42D-6BE5B82E2103}" destId="{D30AC5F6-CEA2-4F88-AD56-8D832B5EF283}" srcOrd="1" destOrd="0" presId="urn:microsoft.com/office/officeart/2005/8/layout/hProcess10"/>
    <dgm:cxn modelId="{EAF3DDED-5F17-4BF0-A5E8-6DD0931E686F}" type="presParOf" srcId="{F2EE9897-969D-48D5-A0C9-E63FE9230FF9}" destId="{C76844BF-B615-439F-8E52-32483F2DDF39}" srcOrd="1" destOrd="0" presId="urn:microsoft.com/office/officeart/2005/8/layout/hProcess10"/>
    <dgm:cxn modelId="{CB5A163C-7563-4620-93C7-FB2068498D29}" type="presParOf" srcId="{C76844BF-B615-439F-8E52-32483F2DDF39}" destId="{BC0646AE-E15C-40DB-8506-297B6A0D2BA5}" srcOrd="0" destOrd="0" presId="urn:microsoft.com/office/officeart/2005/8/layout/hProcess10"/>
    <dgm:cxn modelId="{96177B03-C9B6-4693-B023-E95C63429777}" type="presParOf" srcId="{F2EE9897-969D-48D5-A0C9-E63FE9230FF9}" destId="{4DEF4A86-B05C-4367-B474-C6D28AA8D7D6}" srcOrd="2" destOrd="0" presId="urn:microsoft.com/office/officeart/2005/8/layout/hProcess10"/>
    <dgm:cxn modelId="{9B92E368-4115-4A03-B721-B402C229A179}" type="presParOf" srcId="{4DEF4A86-B05C-4367-B474-C6D28AA8D7D6}" destId="{5A701E5E-CCC3-4B5C-82A3-309C9901E678}" srcOrd="0" destOrd="0" presId="urn:microsoft.com/office/officeart/2005/8/layout/hProcess10"/>
    <dgm:cxn modelId="{60B2A520-70A4-47FF-BC94-B149A1B0594A}" type="presParOf" srcId="{4DEF4A86-B05C-4367-B474-C6D28AA8D7D6}" destId="{FDF6EE1B-AFBD-4C7D-82FF-68F97ABCBF4F}" srcOrd="1" destOrd="0" presId="urn:microsoft.com/office/officeart/2005/8/layout/hProcess10"/>
    <dgm:cxn modelId="{9C73C61E-77B4-4ABF-A02B-265C0D070AA2}" type="presParOf" srcId="{F2EE9897-969D-48D5-A0C9-E63FE9230FF9}" destId="{5770F1B6-B884-475E-B540-6FEA93E9E9A8}" srcOrd="3" destOrd="0" presId="urn:microsoft.com/office/officeart/2005/8/layout/hProcess10"/>
    <dgm:cxn modelId="{D01173FB-7BB3-46EB-AABF-AF7FD3406F3B}" type="presParOf" srcId="{5770F1B6-B884-475E-B540-6FEA93E9E9A8}" destId="{74D57A37-F0E2-442A-895B-6DA28D008BEF}" srcOrd="0" destOrd="0" presId="urn:microsoft.com/office/officeart/2005/8/layout/hProcess10"/>
    <dgm:cxn modelId="{5089737F-3BE2-42C3-B525-BD3061A0F9D9}" type="presParOf" srcId="{F2EE9897-969D-48D5-A0C9-E63FE9230FF9}" destId="{92FADC0C-7D1D-4AE4-9445-94B9C9741292}" srcOrd="4" destOrd="0" presId="urn:microsoft.com/office/officeart/2005/8/layout/hProcess10"/>
    <dgm:cxn modelId="{8319EBD5-4C8E-44BF-9812-040452337587}" type="presParOf" srcId="{92FADC0C-7D1D-4AE4-9445-94B9C9741292}" destId="{BE9BA21D-6175-4590-9412-8207730A4160}" srcOrd="0" destOrd="0" presId="urn:microsoft.com/office/officeart/2005/8/layout/hProcess10"/>
    <dgm:cxn modelId="{6B5BABB3-625A-4C38-8EA1-4DCB3F076FA3}" type="presParOf" srcId="{92FADC0C-7D1D-4AE4-9445-94B9C9741292}" destId="{75A82523-A252-4D6B-B9A2-EFE7F7AEF480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097F205-892C-46CD-9DCF-915FB02E72DF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1CD0A55B-A090-4990-9580-8A26EFD6D268}">
      <dgm:prSet phldrT="[Text]" custT="1"/>
      <dgm:spPr/>
      <dgm:t>
        <a:bodyPr/>
        <a:lstStyle/>
        <a:p>
          <a:pPr algn="ctr"/>
          <a:r>
            <a:rPr lang="en-US" sz="2000" b="1" dirty="0"/>
            <a:t>Reduce SUP/CSR Packaging</a:t>
          </a:r>
          <a:endParaRPr lang="th-TH" sz="2000" b="1" dirty="0"/>
        </a:p>
      </dgm:t>
    </dgm:pt>
    <dgm:pt modelId="{50546C6A-64D3-4F12-B5BC-8C720F64212E}" type="parTrans" cxnId="{E84D36A0-91F2-4866-9BA8-6A9F3D148481}">
      <dgm:prSet/>
      <dgm:spPr/>
      <dgm:t>
        <a:bodyPr/>
        <a:lstStyle/>
        <a:p>
          <a:endParaRPr lang="th-TH" b="1"/>
        </a:p>
      </dgm:t>
    </dgm:pt>
    <dgm:pt modelId="{988A5717-B334-41FA-ADD1-0D8A58E8CA26}" type="sibTrans" cxnId="{E84D36A0-91F2-4866-9BA8-6A9F3D148481}">
      <dgm:prSet/>
      <dgm:spPr/>
      <dgm:t>
        <a:bodyPr/>
        <a:lstStyle/>
        <a:p>
          <a:endParaRPr lang="th-TH" b="1"/>
        </a:p>
      </dgm:t>
    </dgm:pt>
    <dgm:pt modelId="{F3E2C017-4DB3-4F5A-B65B-8AB3F60A17A2}">
      <dgm:prSet phldrT="[Text]" custT="1"/>
      <dgm:spPr/>
      <dgm:t>
        <a:bodyPr/>
        <a:lstStyle/>
        <a:p>
          <a:pPr algn="ctr"/>
          <a:r>
            <a:rPr lang="en-US" sz="2000" b="1" dirty="0"/>
            <a:t>Selected</a:t>
          </a:r>
          <a:r>
            <a:rPr lang="th-TH" sz="2000" b="1" dirty="0"/>
            <a:t>/</a:t>
          </a:r>
          <a:r>
            <a:rPr lang="en-US" sz="2000" b="1" dirty="0"/>
            <a:t>Interior design</a:t>
          </a:r>
          <a:endParaRPr lang="th-TH" sz="2000" b="1" dirty="0"/>
        </a:p>
      </dgm:t>
    </dgm:pt>
    <dgm:pt modelId="{FDE1C283-5A67-49DB-897A-69B449FBE10C}" type="parTrans" cxnId="{8723D5B6-8F38-49B0-B510-72AA34950B8C}">
      <dgm:prSet/>
      <dgm:spPr/>
      <dgm:t>
        <a:bodyPr/>
        <a:lstStyle/>
        <a:p>
          <a:endParaRPr lang="th-TH" b="1"/>
        </a:p>
      </dgm:t>
    </dgm:pt>
    <dgm:pt modelId="{8E80ABC1-7ACF-432E-A886-D5B3C97935F8}" type="sibTrans" cxnId="{8723D5B6-8F38-49B0-B510-72AA34950B8C}">
      <dgm:prSet/>
      <dgm:spPr/>
      <dgm:t>
        <a:bodyPr/>
        <a:lstStyle/>
        <a:p>
          <a:endParaRPr lang="th-TH" b="1"/>
        </a:p>
      </dgm:t>
    </dgm:pt>
    <dgm:pt modelId="{ADF384BB-D405-4EB7-835E-7E12B2995A18}">
      <dgm:prSet phldrT="[Text]" custT="1"/>
      <dgm:spPr/>
      <dgm:t>
        <a:bodyPr/>
        <a:lstStyle/>
        <a:p>
          <a:pPr algn="ctr"/>
          <a:r>
            <a:rPr lang="en-US" sz="2000" b="1" dirty="0"/>
            <a:t>E-tourism</a:t>
          </a:r>
          <a:r>
            <a:rPr lang="th-TH" sz="2000" b="1" dirty="0"/>
            <a:t>/</a:t>
          </a:r>
          <a:r>
            <a:rPr lang="en-US" sz="2000" b="1" dirty="0"/>
            <a:t>safety </a:t>
          </a:r>
          <a:r>
            <a:rPr lang="th-TH" sz="2000" b="1" dirty="0"/>
            <a:t>/</a:t>
          </a:r>
          <a:r>
            <a:rPr lang="en-US" sz="2000" b="1" dirty="0"/>
            <a:t>security</a:t>
          </a:r>
          <a:endParaRPr lang="th-TH" sz="2000" b="1" dirty="0"/>
        </a:p>
      </dgm:t>
    </dgm:pt>
    <dgm:pt modelId="{6E033AD8-9A4F-4FCA-8144-CF30F5701916}" type="parTrans" cxnId="{AC891526-E5BC-487B-AE1B-836457EC9AD3}">
      <dgm:prSet/>
      <dgm:spPr/>
      <dgm:t>
        <a:bodyPr/>
        <a:lstStyle/>
        <a:p>
          <a:endParaRPr lang="th-TH" b="1"/>
        </a:p>
      </dgm:t>
    </dgm:pt>
    <dgm:pt modelId="{93C54A63-08D4-4C09-B6A0-73C48DDBB2CF}" type="sibTrans" cxnId="{AC891526-E5BC-487B-AE1B-836457EC9AD3}">
      <dgm:prSet/>
      <dgm:spPr/>
      <dgm:t>
        <a:bodyPr/>
        <a:lstStyle/>
        <a:p>
          <a:endParaRPr lang="th-TH" b="1"/>
        </a:p>
      </dgm:t>
    </dgm:pt>
    <dgm:pt modelId="{4230F2DD-5095-4D6F-BA4C-1D9CDF21ABE0}" type="pres">
      <dgm:prSet presAssocID="{A097F205-892C-46CD-9DCF-915FB02E72DF}" presName="arrowDiagram" presStyleCnt="0">
        <dgm:presLayoutVars>
          <dgm:chMax val="5"/>
          <dgm:dir/>
          <dgm:resizeHandles val="exact"/>
        </dgm:presLayoutVars>
      </dgm:prSet>
      <dgm:spPr/>
    </dgm:pt>
    <dgm:pt modelId="{725D9326-A5B7-4367-8AAF-7476894D1E13}" type="pres">
      <dgm:prSet presAssocID="{A097F205-892C-46CD-9DCF-915FB02E72DF}" presName="arrow" presStyleLbl="bgShp" presStyleIdx="0" presStyleCnt="1" custLinFactNeighborX="2141" custLinFactNeighborY="-12139"/>
      <dgm:spPr>
        <a:solidFill>
          <a:srgbClr val="D8AFD2"/>
        </a:solidFill>
        <a:ln>
          <a:solidFill>
            <a:srgbClr val="D8AFD2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718DF69F-A3C9-465C-8C3B-264259CBAC7D}" type="pres">
      <dgm:prSet presAssocID="{A097F205-892C-46CD-9DCF-915FB02E72DF}" presName="arrowDiagram3" presStyleCnt="0"/>
      <dgm:spPr/>
    </dgm:pt>
    <dgm:pt modelId="{08CF87D2-2854-4912-8C0E-49713FABF17E}" type="pres">
      <dgm:prSet presAssocID="{1CD0A55B-A090-4990-9580-8A26EFD6D268}" presName="bullet3a" presStyleLbl="node1" presStyleIdx="0" presStyleCnt="3" custLinFactNeighborX="27475" custLinFactNeighborY="32970"/>
      <dgm:spPr>
        <a:solidFill>
          <a:srgbClr val="65C4D6"/>
        </a:solidFill>
        <a:ln>
          <a:solidFill>
            <a:srgbClr val="65C4D6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47159B00-0CBD-4F2A-BC4B-D24ACB7A4F0F}" type="pres">
      <dgm:prSet presAssocID="{1CD0A55B-A090-4990-9580-8A26EFD6D268}" presName="textBox3a" presStyleLbl="revTx" presStyleIdx="0" presStyleCnt="3" custScaleX="198089" custScaleY="21890" custLinFactNeighborX="6914" custLinFactNeighborY="-295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EF5177-076A-477F-A32E-B6C126E999C2}" type="pres">
      <dgm:prSet presAssocID="{F3E2C017-4DB3-4F5A-B65B-8AB3F60A17A2}" presName="bullet3b" presStyleLbl="node1" presStyleIdx="1" presStyleCnt="3"/>
      <dgm:spPr>
        <a:solidFill>
          <a:srgbClr val="65C4D6"/>
        </a:solidFill>
        <a:ln>
          <a:solidFill>
            <a:srgbClr val="65C4D6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E3C6B12F-9B30-4C1A-BD21-6392EEAD41D3}" type="pres">
      <dgm:prSet presAssocID="{F3E2C017-4DB3-4F5A-B65B-8AB3F60A17A2}" presName="textBox3b" presStyleLbl="revTx" presStyleIdx="1" presStyleCnt="3" custScaleX="167207" custScaleY="14786" custLinFactNeighborX="-30740" custLinFactNeighborY="-340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5EA8AF-B6E9-41AA-94A4-C3347138CAD7}" type="pres">
      <dgm:prSet presAssocID="{ADF384BB-D405-4EB7-835E-7E12B2995A18}" presName="bullet3c" presStyleLbl="node1" presStyleIdx="2" presStyleCnt="3"/>
      <dgm:spPr>
        <a:solidFill>
          <a:srgbClr val="65C4D6"/>
        </a:solidFill>
        <a:ln>
          <a:solidFill>
            <a:srgbClr val="65C4D6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29ABFBC0-A928-42E5-B441-00B8684FBAC1}" type="pres">
      <dgm:prSet presAssocID="{ADF384BB-D405-4EB7-835E-7E12B2995A18}" presName="textBox3c" presStyleLbl="revTx" presStyleIdx="2" presStyleCnt="3" custScaleX="184351" custScaleY="9891" custLinFactNeighborX="2646" custLinFactNeighborY="-363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056D650-46C5-42A5-AAA1-4115DAFCECA5}" type="presOf" srcId="{A097F205-892C-46CD-9DCF-915FB02E72DF}" destId="{4230F2DD-5095-4D6F-BA4C-1D9CDF21ABE0}" srcOrd="0" destOrd="0" presId="urn:microsoft.com/office/officeart/2005/8/layout/arrow2"/>
    <dgm:cxn modelId="{AC891526-E5BC-487B-AE1B-836457EC9AD3}" srcId="{A097F205-892C-46CD-9DCF-915FB02E72DF}" destId="{ADF384BB-D405-4EB7-835E-7E12B2995A18}" srcOrd="2" destOrd="0" parTransId="{6E033AD8-9A4F-4FCA-8144-CF30F5701916}" sibTransId="{93C54A63-08D4-4C09-B6A0-73C48DDBB2CF}"/>
    <dgm:cxn modelId="{E84D36A0-91F2-4866-9BA8-6A9F3D148481}" srcId="{A097F205-892C-46CD-9DCF-915FB02E72DF}" destId="{1CD0A55B-A090-4990-9580-8A26EFD6D268}" srcOrd="0" destOrd="0" parTransId="{50546C6A-64D3-4F12-B5BC-8C720F64212E}" sibTransId="{988A5717-B334-41FA-ADD1-0D8A58E8CA26}"/>
    <dgm:cxn modelId="{827DFFEE-5667-4DA3-ABCA-BD76D8A3E837}" type="presOf" srcId="{F3E2C017-4DB3-4F5A-B65B-8AB3F60A17A2}" destId="{E3C6B12F-9B30-4C1A-BD21-6392EEAD41D3}" srcOrd="0" destOrd="0" presId="urn:microsoft.com/office/officeart/2005/8/layout/arrow2"/>
    <dgm:cxn modelId="{309690EB-CC2B-49DD-9B27-89B5425E7072}" type="presOf" srcId="{ADF384BB-D405-4EB7-835E-7E12B2995A18}" destId="{29ABFBC0-A928-42E5-B441-00B8684FBAC1}" srcOrd="0" destOrd="0" presId="urn:microsoft.com/office/officeart/2005/8/layout/arrow2"/>
    <dgm:cxn modelId="{8723D5B6-8F38-49B0-B510-72AA34950B8C}" srcId="{A097F205-892C-46CD-9DCF-915FB02E72DF}" destId="{F3E2C017-4DB3-4F5A-B65B-8AB3F60A17A2}" srcOrd="1" destOrd="0" parTransId="{FDE1C283-5A67-49DB-897A-69B449FBE10C}" sibTransId="{8E80ABC1-7ACF-432E-A886-D5B3C97935F8}"/>
    <dgm:cxn modelId="{176225E4-AA67-4C44-9270-9B2570DB3C8C}" type="presOf" srcId="{1CD0A55B-A090-4990-9580-8A26EFD6D268}" destId="{47159B00-0CBD-4F2A-BC4B-D24ACB7A4F0F}" srcOrd="0" destOrd="0" presId="urn:microsoft.com/office/officeart/2005/8/layout/arrow2"/>
    <dgm:cxn modelId="{D9374C3F-F13C-4B37-9FFA-F99339506534}" type="presParOf" srcId="{4230F2DD-5095-4D6F-BA4C-1D9CDF21ABE0}" destId="{725D9326-A5B7-4367-8AAF-7476894D1E13}" srcOrd="0" destOrd="0" presId="urn:microsoft.com/office/officeart/2005/8/layout/arrow2"/>
    <dgm:cxn modelId="{DC3E13C7-58F3-44EF-B6F3-4CB9D2F7648D}" type="presParOf" srcId="{4230F2DD-5095-4D6F-BA4C-1D9CDF21ABE0}" destId="{718DF69F-A3C9-465C-8C3B-264259CBAC7D}" srcOrd="1" destOrd="0" presId="urn:microsoft.com/office/officeart/2005/8/layout/arrow2"/>
    <dgm:cxn modelId="{50E890FB-8798-4923-8FB8-9EE8878C1D6B}" type="presParOf" srcId="{718DF69F-A3C9-465C-8C3B-264259CBAC7D}" destId="{08CF87D2-2854-4912-8C0E-49713FABF17E}" srcOrd="0" destOrd="0" presId="urn:microsoft.com/office/officeart/2005/8/layout/arrow2"/>
    <dgm:cxn modelId="{460D38AA-7E7C-46F2-B84C-355C2E187247}" type="presParOf" srcId="{718DF69F-A3C9-465C-8C3B-264259CBAC7D}" destId="{47159B00-0CBD-4F2A-BC4B-D24ACB7A4F0F}" srcOrd="1" destOrd="0" presId="urn:microsoft.com/office/officeart/2005/8/layout/arrow2"/>
    <dgm:cxn modelId="{BBB197B6-5219-494D-8780-D851A487571E}" type="presParOf" srcId="{718DF69F-A3C9-465C-8C3B-264259CBAC7D}" destId="{ECEF5177-076A-477F-A32E-B6C126E999C2}" srcOrd="2" destOrd="0" presId="urn:microsoft.com/office/officeart/2005/8/layout/arrow2"/>
    <dgm:cxn modelId="{157EAB9D-99C2-4037-B888-C1E17A9058FB}" type="presParOf" srcId="{718DF69F-A3C9-465C-8C3B-264259CBAC7D}" destId="{E3C6B12F-9B30-4C1A-BD21-6392EEAD41D3}" srcOrd="3" destOrd="0" presId="urn:microsoft.com/office/officeart/2005/8/layout/arrow2"/>
    <dgm:cxn modelId="{5A8E9BE9-8B47-4708-9FF9-56D849F2FB4D}" type="presParOf" srcId="{718DF69F-A3C9-465C-8C3B-264259CBAC7D}" destId="{3D5EA8AF-B6E9-41AA-94A4-C3347138CAD7}" srcOrd="4" destOrd="0" presId="urn:microsoft.com/office/officeart/2005/8/layout/arrow2"/>
    <dgm:cxn modelId="{5F7228D3-0755-4C6F-B58D-B81B209062D8}" type="presParOf" srcId="{718DF69F-A3C9-465C-8C3B-264259CBAC7D}" destId="{29ABFBC0-A928-42E5-B441-00B8684FBAC1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F4B065-359B-4735-AAC3-D763E46D9328}" type="datetimeFigureOut">
              <a:rPr lang="th-TH" smtClean="0"/>
              <a:t>29/11/63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B1A123-8838-42CD-BA30-E0C7EA8E127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536660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F7C5D3-5AF2-42E7-B919-1822D1528F7B}" type="slidenum">
              <a:rPr lang="th-TH" smtClean="0"/>
              <a:t>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193501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F7C5D3-5AF2-42E7-B919-1822D1528F7B}" type="slidenum">
              <a:rPr lang="th-TH" smtClean="0"/>
              <a:t>10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483131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F7C5D3-5AF2-42E7-B919-1822D1528F7B}" type="slidenum">
              <a:rPr lang="th-TH" smtClean="0"/>
              <a:t>21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627767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F7C5D3-5AF2-42E7-B919-1822D1528F7B}" type="slidenum">
              <a:rPr lang="th-TH" smtClean="0"/>
              <a:t>22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079210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C957F-E721-4A56-9492-1016EE759B36}" type="datetimeFigureOut">
              <a:rPr lang="th-TH" smtClean="0"/>
              <a:t>29/11/63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6326B-DE8A-4B51-958E-60841FC97C5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65778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C957F-E721-4A56-9492-1016EE759B36}" type="datetimeFigureOut">
              <a:rPr lang="th-TH" smtClean="0"/>
              <a:t>29/11/63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6326B-DE8A-4B51-958E-60841FC97C5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9643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C957F-E721-4A56-9492-1016EE759B36}" type="datetimeFigureOut">
              <a:rPr lang="th-TH" smtClean="0"/>
              <a:t>29/11/63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6326B-DE8A-4B51-958E-60841FC97C5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70696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C957F-E721-4A56-9492-1016EE759B36}" type="datetimeFigureOut">
              <a:rPr lang="th-TH" smtClean="0"/>
              <a:t>29/11/63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6326B-DE8A-4B51-958E-60841FC97C5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56871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C957F-E721-4A56-9492-1016EE759B36}" type="datetimeFigureOut">
              <a:rPr lang="th-TH" smtClean="0"/>
              <a:t>29/11/63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6326B-DE8A-4B51-958E-60841FC97C5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11481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C957F-E721-4A56-9492-1016EE759B36}" type="datetimeFigureOut">
              <a:rPr lang="th-TH" smtClean="0"/>
              <a:t>29/11/63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6326B-DE8A-4B51-958E-60841FC97C5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70872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C957F-E721-4A56-9492-1016EE759B36}" type="datetimeFigureOut">
              <a:rPr lang="th-TH" smtClean="0"/>
              <a:t>29/11/63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6326B-DE8A-4B51-958E-60841FC97C5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18651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C957F-E721-4A56-9492-1016EE759B36}" type="datetimeFigureOut">
              <a:rPr lang="th-TH" smtClean="0"/>
              <a:t>29/11/63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6326B-DE8A-4B51-958E-60841FC97C5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72380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C957F-E721-4A56-9492-1016EE759B36}" type="datetimeFigureOut">
              <a:rPr lang="th-TH" smtClean="0"/>
              <a:t>29/11/63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6326B-DE8A-4B51-958E-60841FC97C5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19210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C957F-E721-4A56-9492-1016EE759B36}" type="datetimeFigureOut">
              <a:rPr lang="th-TH" smtClean="0"/>
              <a:t>29/11/63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6326B-DE8A-4B51-958E-60841FC97C5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12837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C957F-E721-4A56-9492-1016EE759B36}" type="datetimeFigureOut">
              <a:rPr lang="th-TH" smtClean="0"/>
              <a:t>29/11/63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6326B-DE8A-4B51-958E-60841FC97C5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55821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pic>
        <p:nvPicPr>
          <p:cNvPr id="7" name="รูปภาพ 6">
            <a:extLst>
              <a:ext uri="{FF2B5EF4-FFF2-40B4-BE49-F238E27FC236}">
                <a16:creationId xmlns:a16="http://schemas.microsoft.com/office/drawing/2014/main" xmlns="" id="{D3B8DA36-944A-4442-9005-A41512B7BB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77"/>
          <a:stretch/>
        </p:blipFill>
        <p:spPr>
          <a:xfrm>
            <a:off x="0" y="121025"/>
            <a:ext cx="12192000" cy="6736977"/>
          </a:xfrm>
          <a:prstGeom prst="rect">
            <a:avLst/>
          </a:prstGeom>
        </p:spPr>
      </p:pic>
      <p:sp>
        <p:nvSpPr>
          <p:cNvPr id="8" name="สี่เหลี่ยมผืนผ้า 7">
            <a:extLst>
              <a:ext uri="{FF2B5EF4-FFF2-40B4-BE49-F238E27FC236}">
                <a16:creationId xmlns:a16="http://schemas.microsoft.com/office/drawing/2014/main" xmlns="" id="{85641E81-1359-469C-9CB9-9249FC77D409}"/>
              </a:ext>
            </a:extLst>
          </p:cNvPr>
          <p:cNvSpPr/>
          <p:nvPr userDrawn="1"/>
        </p:nvSpPr>
        <p:spPr>
          <a:xfrm>
            <a:off x="0" y="1"/>
            <a:ext cx="12192000" cy="31062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800" dirty="0"/>
          </a:p>
        </p:txBody>
      </p:sp>
      <p:sp>
        <p:nvSpPr>
          <p:cNvPr id="9" name="สี่เหลี่ยมผืนผ้า: มุมมน 8">
            <a:extLst>
              <a:ext uri="{FF2B5EF4-FFF2-40B4-BE49-F238E27FC236}">
                <a16:creationId xmlns:a16="http://schemas.microsoft.com/office/drawing/2014/main" xmlns="" id="{6E784BB9-E04A-4A17-B559-47B4F4A12B06}"/>
              </a:ext>
            </a:extLst>
          </p:cNvPr>
          <p:cNvSpPr/>
          <p:nvPr userDrawn="1"/>
        </p:nvSpPr>
        <p:spPr>
          <a:xfrm>
            <a:off x="161366" y="6275506"/>
            <a:ext cx="6149788" cy="46147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th-TH" sz="2400" b="1" dirty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H Sarabun New" panose="020B0500040200020003" pitchFamily="34" charset="-34"/>
                <a:ea typeface="Tahoma" panose="020B0604030504040204" pitchFamily="34" charset="0"/>
                <a:cs typeface="TH Sarabun New" panose="020B0500040200020003" pitchFamily="34" charset="-34"/>
              </a:rPr>
              <a:t>แผนงานวิจัยท้าทายไทย : ทะเลไทยไร้ขยะ</a:t>
            </a:r>
          </a:p>
        </p:txBody>
      </p:sp>
    </p:spTree>
    <p:extLst>
      <p:ext uri="{BB962C8B-B14F-4D97-AF65-F5344CB8AC3E}">
        <p14:creationId xmlns:p14="http://schemas.microsoft.com/office/powerpoint/2010/main" val="1900347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1.jpeg"/><Relationship Id="rId3" Type="http://schemas.openxmlformats.org/officeDocument/2006/relationships/image" Target="../media/image5.jpeg"/><Relationship Id="rId7" Type="http://schemas.microsoft.com/office/2007/relationships/hdphoto" Target="../media/hdphoto2.wdp"/><Relationship Id="rId12" Type="http://schemas.openxmlformats.org/officeDocument/2006/relationships/image" Target="../media/image10.jpeg"/><Relationship Id="rId2" Type="http://schemas.openxmlformats.org/officeDocument/2006/relationships/image" Target="../media/image4.pn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5" Type="http://schemas.openxmlformats.org/officeDocument/2006/relationships/image" Target="../media/image13.jpeg"/><Relationship Id="rId10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microsoft.com/office/2007/relationships/hdphoto" Target="../media/hdphoto3.wdp"/><Relationship Id="rId1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output%202.pptx" TargetMode="External"/><Relationship Id="rId2" Type="http://schemas.openxmlformats.org/officeDocument/2006/relationships/hyperlink" Target="output%201.pptx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output%204.pptx" TargetMode="External"/><Relationship Id="rId4" Type="http://schemas.openxmlformats.org/officeDocument/2006/relationships/hyperlink" Target="output%203.pptx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32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xmlns="" id="{2D92BE97-FCB0-45C7-96AA-9A7903C10B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3035" y="1088161"/>
            <a:ext cx="11785932" cy="3026639"/>
          </a:xfrm>
        </p:spPr>
        <p:txBody>
          <a:bodyPr anchor="t">
            <a:normAutofit fontScale="90000"/>
          </a:bodyPr>
          <a:lstStyle/>
          <a:p>
            <a:r>
              <a:rPr lang="th-TH" b="1" dirty="0">
                <a:solidFill>
                  <a:srgbClr val="014598"/>
                </a:solidFill>
                <a:latin typeface="TH SarabunPSK" panose="020B0500040200020003" pitchFamily="34" charset="-34"/>
                <a:cs typeface="+mn-cs"/>
              </a:rPr>
              <a:t>ร่างรายงานฉบับสมบูรณ์</a:t>
            </a:r>
            <a:r>
              <a:rPr lang="th-TH" sz="7200" b="1" dirty="0">
                <a:solidFill>
                  <a:srgbClr val="014598"/>
                </a:solidFill>
                <a:latin typeface="TH SarabunPSK" panose="020B0500040200020003" pitchFamily="34" charset="-34"/>
                <a:cs typeface="+mn-cs"/>
              </a:rPr>
              <a:t/>
            </a:r>
            <a:br>
              <a:rPr lang="th-TH" sz="7200" b="1" dirty="0">
                <a:solidFill>
                  <a:srgbClr val="014598"/>
                </a:solidFill>
                <a:latin typeface="TH SarabunPSK" panose="020B0500040200020003" pitchFamily="34" charset="-34"/>
                <a:cs typeface="+mn-cs"/>
              </a:rPr>
            </a:br>
            <a:r>
              <a:rPr lang="th-TH" sz="4800" b="1" dirty="0">
                <a:solidFill>
                  <a:srgbClr val="014598"/>
                </a:solidFill>
                <a:latin typeface="TH SarabunPSK" panose="020B0500040200020003" pitchFamily="34" charset="-34"/>
                <a:cs typeface="+mn-cs"/>
              </a:rPr>
              <a:t>แผนงานวิจัยท้าทายไทย : ทะเลไทยไร้ขยะ</a:t>
            </a:r>
            <a:r>
              <a:rPr lang="en-US" sz="4800" b="1" dirty="0">
                <a:solidFill>
                  <a:srgbClr val="014598"/>
                </a:solidFill>
                <a:latin typeface="TH SarabunPSK" panose="020B0500040200020003" pitchFamily="34" charset="-34"/>
                <a:cs typeface="+mn-cs"/>
              </a:rPr>
              <a:t/>
            </a:r>
            <a:br>
              <a:rPr lang="en-US" sz="4800" b="1" dirty="0">
                <a:solidFill>
                  <a:srgbClr val="014598"/>
                </a:solidFill>
                <a:latin typeface="TH SarabunPSK" panose="020B0500040200020003" pitchFamily="34" charset="-34"/>
                <a:cs typeface="+mn-cs"/>
              </a:rPr>
            </a:br>
            <a:r>
              <a:rPr lang="en-US" sz="4400" b="1" dirty="0">
                <a:latin typeface="TH SarabunPSK" panose="020B0500040200020003" pitchFamily="34" charset="-34"/>
                <a:cs typeface="+mn-cs"/>
              </a:rPr>
              <a:t/>
            </a:r>
            <a:br>
              <a:rPr lang="en-US" sz="4400" b="1" dirty="0">
                <a:latin typeface="TH SarabunPSK" panose="020B0500040200020003" pitchFamily="34" charset="-34"/>
                <a:cs typeface="+mn-cs"/>
              </a:rPr>
            </a:br>
            <a:r>
              <a:rPr lang="th-TH" sz="4400" b="1" dirty="0">
                <a:latin typeface="Segoe Print" panose="02000600000000000000" pitchFamily="2" charset="0"/>
                <a:cs typeface="+mn-cs"/>
              </a:rPr>
              <a:t>การจำลองกระบวนการใช้งาน รวบรวมและย่อยสลายบรรจุภัณฑ์พลาสติกชีวภาพแบบฝังกลบต้นแบบในแหล่งท่องเที่ยวประเภทชายหาด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xmlns="" id="{20EB01A5-C54F-4263-A083-842B54FAD1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6495" y="4761260"/>
            <a:ext cx="11499011" cy="1215208"/>
          </a:xfrm>
        </p:spPr>
        <p:txBody>
          <a:bodyPr>
            <a:noAutofit/>
          </a:bodyPr>
          <a:lstStyle/>
          <a:p>
            <a:pPr algn="r"/>
            <a:r>
              <a:rPr lang="th-TH" sz="3200" b="1" dirty="0">
                <a:latin typeface="TH SarabunPSK" panose="020B0500040200020003" pitchFamily="34" charset="-34"/>
              </a:rPr>
              <a:t>หัวหน้าแผนงาน/โครงการวิจัย </a:t>
            </a:r>
            <a:r>
              <a:rPr lang="en-US" sz="3200" b="1" dirty="0">
                <a:latin typeface="TH SarabunPSK" panose="020B0500040200020003" pitchFamily="34" charset="-34"/>
              </a:rPr>
              <a:t>: </a:t>
            </a:r>
            <a:r>
              <a:rPr lang="th-TH" sz="3200" b="1" dirty="0">
                <a:latin typeface="TH SarabunPSK" panose="020B0500040200020003" pitchFamily="34" charset="-34"/>
              </a:rPr>
              <a:t>ผู้ช่วยศาสตราจารย์ ดร. วาสินี  จันทร์นวล</a:t>
            </a:r>
          </a:p>
          <a:p>
            <a:pPr algn="r"/>
            <a:r>
              <a:rPr lang="th-TH" sz="3200" b="1" dirty="0">
                <a:latin typeface="TH SarabunPSK" panose="020B0500040200020003" pitchFamily="34" charset="-34"/>
              </a:rPr>
              <a:t>หน่วยงานรับผิดชอบ : มหาวิทยาลัยศรีนครินทรวิโรฒ</a:t>
            </a:r>
          </a:p>
        </p:txBody>
      </p:sp>
      <p:pic>
        <p:nvPicPr>
          <p:cNvPr id="8" name="รูปภาพ 7">
            <a:extLst>
              <a:ext uri="{FF2B5EF4-FFF2-40B4-BE49-F238E27FC236}">
                <a16:creationId xmlns:a16="http://schemas.microsoft.com/office/drawing/2014/main" xmlns="" id="{5CE6FA83-E43D-400A-B582-D6C75265421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3034" y="48887"/>
            <a:ext cx="2641929" cy="141992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5477" y="214898"/>
            <a:ext cx="1069784" cy="108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6915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7">
            <a:extLst>
              <a:ext uri="{FF2B5EF4-FFF2-40B4-BE49-F238E27FC236}">
                <a16:creationId xmlns:a16="http://schemas.microsoft.com/office/drawing/2014/main" xmlns="" id="{5F07F1F6-4DEE-4473-AE25-5AE4EF857D8E}"/>
              </a:ext>
            </a:extLst>
          </p:cNvPr>
          <p:cNvSpPr txBox="1"/>
          <p:nvPr/>
        </p:nvSpPr>
        <p:spPr>
          <a:xfrm>
            <a:off x="310437" y="596247"/>
            <a:ext cx="9614613" cy="2923877"/>
          </a:xfrm>
          <a:prstGeom prst="rect">
            <a:avLst/>
          </a:prstGeom>
          <a:solidFill>
            <a:srgbClr val="AEBFD2"/>
          </a:solidFill>
          <a:ln>
            <a:solidFill>
              <a:srgbClr val="AEBFD2"/>
            </a:solidFill>
          </a:ln>
        </p:spPr>
        <p:txBody>
          <a:bodyPr wrap="square" rtlCol="0">
            <a:spAutoFit/>
          </a:bodyPr>
          <a:lstStyle/>
          <a:p>
            <a:r>
              <a:rPr lang="th-TH" sz="2300" b="1" u="sng" dirty="0">
                <a:solidFill>
                  <a:schemeClr val="bg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ประเด็นท้าทาย</a:t>
            </a:r>
            <a:endParaRPr lang="en-US" sz="2300" b="1" u="sng" dirty="0">
              <a:solidFill>
                <a:schemeClr val="bg1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marL="285750" indent="-285750">
              <a:buFontTx/>
              <a:buChar char="-"/>
            </a:pPr>
            <a:r>
              <a:rPr lang="en-US" sz="2300" b="1" dirty="0">
                <a:solidFill>
                  <a:schemeClr val="bg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Design: </a:t>
            </a:r>
            <a:r>
              <a:rPr lang="th-TH" sz="2300" b="1" dirty="0">
                <a:solidFill>
                  <a:schemeClr val="bg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ช้อน-ส้อม ทำให้มีความหนาพอเหมาะกับการใช้งาน และต้นทุน</a:t>
            </a:r>
            <a:endParaRPr lang="en-US" sz="2300" dirty="0">
              <a:solidFill>
                <a:schemeClr val="bg1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marL="285750" indent="-285750">
              <a:buFontTx/>
              <a:buChar char="-"/>
            </a:pPr>
            <a:r>
              <a:rPr lang="en-US" sz="2300" b="1" dirty="0">
                <a:solidFill>
                  <a:schemeClr val="bg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Pricing: </a:t>
            </a:r>
            <a:r>
              <a:rPr lang="th-TH" sz="2300" b="1" dirty="0">
                <a:solidFill>
                  <a:schemeClr val="bg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ราคาต่อหน่วยสูงกว่าพลาสติกทั่วไป</a:t>
            </a:r>
            <a:endParaRPr lang="en-US" sz="2300" dirty="0">
              <a:solidFill>
                <a:schemeClr val="bg1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marL="285750" indent="-285750">
              <a:buFontTx/>
              <a:buChar char="-"/>
            </a:pPr>
            <a:r>
              <a:rPr lang="en-US" sz="2300" b="1" dirty="0">
                <a:solidFill>
                  <a:schemeClr val="bg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Distributor: </a:t>
            </a:r>
            <a:r>
              <a:rPr lang="th-TH" sz="2300" b="1" dirty="0">
                <a:solidFill>
                  <a:schemeClr val="bg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ยังมีตัวเลือกผลิตภัณฑ์ </a:t>
            </a:r>
            <a:r>
              <a:rPr lang="en-US" sz="2300" b="1" dirty="0">
                <a:solidFill>
                  <a:schemeClr val="bg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Bioplastic </a:t>
            </a:r>
            <a:r>
              <a:rPr lang="th-TH" sz="2300" b="1" dirty="0">
                <a:solidFill>
                  <a:schemeClr val="bg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น้อย</a:t>
            </a:r>
            <a:endParaRPr lang="en-US" sz="2300" dirty="0">
              <a:solidFill>
                <a:schemeClr val="bg1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marL="285750" indent="-285750">
              <a:buFontTx/>
              <a:buChar char="-"/>
            </a:pPr>
            <a:r>
              <a:rPr lang="en-US" sz="2300" b="1" dirty="0">
                <a:solidFill>
                  <a:schemeClr val="bg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Turn waste to value</a:t>
            </a:r>
            <a:r>
              <a:rPr lang="en-US" sz="2300" dirty="0">
                <a:solidFill>
                  <a:schemeClr val="bg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: </a:t>
            </a:r>
            <a:r>
              <a:rPr lang="th-TH" sz="2300" dirty="0">
                <a:solidFill>
                  <a:schemeClr val="bg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นำขยะอินทรีย์/</a:t>
            </a:r>
            <a:r>
              <a:rPr lang="en-US" sz="2300" dirty="0">
                <a:solidFill>
                  <a:schemeClr val="bg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Bioplastic </a:t>
            </a:r>
            <a:r>
              <a:rPr lang="th-TH" sz="2300" dirty="0">
                <a:solidFill>
                  <a:schemeClr val="bg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ไปทำ </a:t>
            </a:r>
            <a:r>
              <a:rPr lang="en-US" sz="2300" dirty="0">
                <a:solidFill>
                  <a:schemeClr val="bg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Biomass/Biogas </a:t>
            </a:r>
            <a:r>
              <a:rPr lang="th-TH" sz="2300" dirty="0">
                <a:solidFill>
                  <a:schemeClr val="bg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เพื่อสร้างพลังงานทางเลือก </a:t>
            </a:r>
            <a:r>
              <a:rPr lang="en-US" sz="2300" dirty="0">
                <a:solidFill>
                  <a:schemeClr val="bg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(Zero waste)</a:t>
            </a:r>
          </a:p>
          <a:p>
            <a:pPr marL="285750" indent="-285750">
              <a:buFontTx/>
              <a:buChar char="-"/>
            </a:pPr>
            <a:r>
              <a:rPr lang="en-US" sz="2300" b="1" dirty="0">
                <a:solidFill>
                  <a:schemeClr val="bg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Diffusion</a:t>
            </a:r>
            <a:r>
              <a:rPr lang="en-US" sz="2300" dirty="0">
                <a:solidFill>
                  <a:schemeClr val="bg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: </a:t>
            </a:r>
            <a:endParaRPr lang="th-TH" sz="2300" dirty="0">
              <a:solidFill>
                <a:schemeClr val="bg1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marL="742950" lvl="1" indent="-285750">
              <a:buFontTx/>
              <a:buChar char="-"/>
            </a:pPr>
            <a:r>
              <a:rPr lang="th-TH" sz="2300" dirty="0">
                <a:solidFill>
                  <a:schemeClr val="bg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พื้นที่ใกล้เคียง</a:t>
            </a:r>
            <a:r>
              <a:rPr lang="en-US" sz="2300" dirty="0">
                <a:solidFill>
                  <a:schemeClr val="bg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: </a:t>
            </a:r>
            <a:r>
              <a:rPr lang="th-TH" sz="2300" dirty="0">
                <a:solidFill>
                  <a:schemeClr val="bg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มีขยะพลาสติกที่ไม่เป็นมิตรต่อสิ่งแวดล้อมนำเข้ามาในพื้นที่</a:t>
            </a:r>
          </a:p>
          <a:p>
            <a:pPr marL="742950" lvl="1" indent="-285750">
              <a:buFontTx/>
              <a:buChar char="-"/>
            </a:pPr>
            <a:r>
              <a:rPr lang="th-TH" sz="2300" dirty="0">
                <a:solidFill>
                  <a:schemeClr val="bg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ชุมชน</a:t>
            </a:r>
            <a:r>
              <a:rPr lang="en-US" sz="2300" dirty="0">
                <a:solidFill>
                  <a:schemeClr val="bg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: </a:t>
            </a:r>
            <a:r>
              <a:rPr lang="th-TH" sz="2300" dirty="0">
                <a:solidFill>
                  <a:schemeClr val="bg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ยังขาดความรู้ ความเข้าใจ และกลไกการสนับสนุนการจัดการขยะที่มีประสิทธิภาพ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1362" y="0"/>
            <a:ext cx="4490649" cy="523220"/>
          </a:xfrm>
          <a:prstGeom prst="rect">
            <a:avLst/>
          </a:prstGeom>
          <a:solidFill>
            <a:srgbClr val="EC9091"/>
          </a:solidFill>
          <a:ln>
            <a:solidFill>
              <a:srgbClr val="EC909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2800" b="1" dirty="0">
                <a:solidFill>
                  <a:schemeClr val="bg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ประเด็นท้าทาย - แนวทางการดำเนินการ</a:t>
            </a:r>
          </a:p>
        </p:txBody>
      </p:sp>
      <p:sp>
        <p:nvSpPr>
          <p:cNvPr id="41" name="TextBox 17">
            <a:extLst>
              <a:ext uri="{FF2B5EF4-FFF2-40B4-BE49-F238E27FC236}">
                <a16:creationId xmlns:a16="http://schemas.microsoft.com/office/drawing/2014/main" xmlns="" id="{5F07F1F6-4DEE-4473-AE25-5AE4EF857D8E}"/>
              </a:ext>
            </a:extLst>
          </p:cNvPr>
          <p:cNvSpPr txBox="1"/>
          <p:nvPr/>
        </p:nvSpPr>
        <p:spPr>
          <a:xfrm>
            <a:off x="678180" y="3605135"/>
            <a:ext cx="11513820" cy="3277820"/>
          </a:xfrm>
          <a:prstGeom prst="rect">
            <a:avLst/>
          </a:prstGeom>
          <a:solidFill>
            <a:srgbClr val="14416A"/>
          </a:solidFill>
          <a:ln>
            <a:solidFill>
              <a:srgbClr val="14416A"/>
            </a:solidFill>
          </a:ln>
        </p:spPr>
        <p:txBody>
          <a:bodyPr wrap="square" rtlCol="0">
            <a:spAutoFit/>
          </a:bodyPr>
          <a:lstStyle/>
          <a:p>
            <a:r>
              <a:rPr lang="th-TH" sz="2300" b="1" u="sng" dirty="0">
                <a:solidFill>
                  <a:schemeClr val="bg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แนวทางการดำเนินงาน</a:t>
            </a:r>
            <a:endParaRPr lang="en-US" sz="2300" b="1" u="sng" dirty="0">
              <a:solidFill>
                <a:schemeClr val="bg1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marL="285750" indent="-285750">
              <a:buFontTx/>
              <a:buChar char="-"/>
            </a:pPr>
            <a:r>
              <a:rPr lang="en-US" sz="2300" b="1" dirty="0">
                <a:solidFill>
                  <a:schemeClr val="bg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Design: </a:t>
            </a:r>
            <a:r>
              <a:rPr lang="th-TH" sz="2300" b="1" dirty="0">
                <a:solidFill>
                  <a:schemeClr val="bg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มีการทำวิจัยร่วมกันระหว่างทีมวิจัย และบริษัทผู้ผลิตเพื่อออกแบบผลิตภัณฑ์ให้ตอบโจทย์ผู้ใช้งาน</a:t>
            </a:r>
            <a:endParaRPr lang="en-US" sz="2300" dirty="0">
              <a:solidFill>
                <a:schemeClr val="bg1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marL="285750" indent="-285750">
              <a:buFontTx/>
              <a:buChar char="-"/>
            </a:pPr>
            <a:r>
              <a:rPr lang="en-US" sz="2300" b="1" dirty="0">
                <a:solidFill>
                  <a:schemeClr val="bg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Pricing: </a:t>
            </a:r>
            <a:r>
              <a:rPr lang="th-TH" sz="2300" b="1" dirty="0">
                <a:solidFill>
                  <a:schemeClr val="bg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จัดทำโครงการ </a:t>
            </a:r>
            <a:r>
              <a:rPr lang="en-US" sz="2300" b="1" dirty="0">
                <a:solidFill>
                  <a:schemeClr val="bg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CSR/</a:t>
            </a:r>
            <a:r>
              <a:rPr lang="th-TH" sz="2300" b="1" dirty="0">
                <a:solidFill>
                  <a:schemeClr val="bg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นโยบายรัฐบาลมีส่วนส่งเสริม 1.35 เท่า/ ทางเทศบาลอาจพิจารณาการช่วยเหลือด้านอื่นเพิ่มเติมเพื่อสร้างแรงกระตุ้น</a:t>
            </a:r>
            <a:endParaRPr lang="en-US" sz="2300" dirty="0">
              <a:solidFill>
                <a:schemeClr val="bg1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marL="285750" indent="-285750">
              <a:buFontTx/>
              <a:buChar char="-"/>
            </a:pPr>
            <a:r>
              <a:rPr lang="en-US" sz="2300" b="1" dirty="0">
                <a:solidFill>
                  <a:schemeClr val="bg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Distributor: </a:t>
            </a:r>
            <a:r>
              <a:rPr lang="th-TH" sz="2300" b="1" dirty="0">
                <a:solidFill>
                  <a:schemeClr val="bg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ให้ผู้ผลิตและผู้จำหน่ายผลิตภัณฑ์ </a:t>
            </a:r>
            <a:r>
              <a:rPr lang="en-US" sz="2300" b="1" dirty="0">
                <a:solidFill>
                  <a:schemeClr val="bg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Bioplastic </a:t>
            </a:r>
            <a:r>
              <a:rPr lang="th-TH" sz="2300" b="1" dirty="0">
                <a:solidFill>
                  <a:schemeClr val="bg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ได้มีโอกาสเจอกัน และแจ้งความต้องการที่ชัดเจน</a:t>
            </a:r>
            <a:endParaRPr lang="en-US" sz="2300" dirty="0">
              <a:solidFill>
                <a:schemeClr val="bg1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marL="285750" indent="-285750">
              <a:buFontTx/>
              <a:buChar char="-"/>
            </a:pPr>
            <a:r>
              <a:rPr lang="en-US" sz="2300" b="1" dirty="0">
                <a:solidFill>
                  <a:schemeClr val="bg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Turn waste to value</a:t>
            </a:r>
            <a:r>
              <a:rPr lang="en-US" sz="2300" dirty="0">
                <a:solidFill>
                  <a:schemeClr val="bg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: </a:t>
            </a:r>
            <a:r>
              <a:rPr lang="th-TH" sz="2300" dirty="0">
                <a:solidFill>
                  <a:schemeClr val="bg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ออกแบบ/ทำระบบการผลิต </a:t>
            </a:r>
            <a:r>
              <a:rPr lang="en-US" sz="2300" dirty="0">
                <a:solidFill>
                  <a:schemeClr val="bg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Biomass/Biogas </a:t>
            </a:r>
            <a:r>
              <a:rPr lang="th-TH" sz="2300" dirty="0">
                <a:solidFill>
                  <a:schemeClr val="bg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เพื่อสร้างพลังงานทางเลือก </a:t>
            </a:r>
            <a:r>
              <a:rPr lang="en-US" sz="2300" dirty="0">
                <a:solidFill>
                  <a:schemeClr val="bg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(Zero waste)</a:t>
            </a:r>
          </a:p>
          <a:p>
            <a:pPr marL="285750" indent="-285750">
              <a:buFontTx/>
              <a:buChar char="-"/>
            </a:pPr>
            <a:r>
              <a:rPr lang="en-US" sz="2300" b="1" dirty="0">
                <a:solidFill>
                  <a:schemeClr val="bg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Diffusion</a:t>
            </a:r>
            <a:r>
              <a:rPr lang="en-US" sz="2300" dirty="0">
                <a:solidFill>
                  <a:schemeClr val="bg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: </a:t>
            </a:r>
            <a:endParaRPr lang="th-TH" sz="2300" dirty="0">
              <a:solidFill>
                <a:schemeClr val="bg1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marL="742950" lvl="1" indent="-285750">
              <a:buFontTx/>
              <a:buChar char="-"/>
            </a:pPr>
            <a:r>
              <a:rPr lang="th-TH" sz="2300" dirty="0">
                <a:solidFill>
                  <a:schemeClr val="bg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พื้นที่ใกล้เคียง</a:t>
            </a:r>
            <a:r>
              <a:rPr lang="en-US" sz="2300" dirty="0">
                <a:solidFill>
                  <a:schemeClr val="bg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: </a:t>
            </a:r>
            <a:r>
              <a:rPr lang="th-TH" sz="2300" dirty="0">
                <a:solidFill>
                  <a:schemeClr val="bg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ขอความร่วมมือ, เป็นแบบอย่างที่ดีในด้านการจัดการขยะ และเป็นแหล่งท่องเที่ยวที่ได้รับรางวัล</a:t>
            </a:r>
          </a:p>
          <a:p>
            <a:pPr marL="742950" lvl="1" indent="-285750">
              <a:buFontTx/>
              <a:buChar char="-"/>
            </a:pPr>
            <a:r>
              <a:rPr lang="th-TH" sz="2300" dirty="0">
                <a:solidFill>
                  <a:schemeClr val="bg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ชุมชน</a:t>
            </a:r>
            <a:r>
              <a:rPr lang="en-US" sz="2300" dirty="0">
                <a:solidFill>
                  <a:schemeClr val="bg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: </a:t>
            </a:r>
            <a:r>
              <a:rPr lang="th-TH" sz="2300" dirty="0">
                <a:solidFill>
                  <a:schemeClr val="bg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จัดทำระบบการจัดการขยะ โดยมีสร้างจิตสำนึกที่ดี การคัดแยกขยะ สร้างพลังงาน และนำรายได้ไปจัดหารางวัล</a:t>
            </a:r>
          </a:p>
        </p:txBody>
      </p:sp>
    </p:spTree>
    <p:extLst>
      <p:ext uri="{BB962C8B-B14F-4D97-AF65-F5344CB8AC3E}">
        <p14:creationId xmlns:p14="http://schemas.microsoft.com/office/powerpoint/2010/main" val="18879115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E231117-F1BB-47E9-B421-5B44A3157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28629" y="6425362"/>
            <a:ext cx="750627" cy="365125"/>
          </a:xfrm>
        </p:spPr>
        <p:txBody>
          <a:bodyPr/>
          <a:lstStyle/>
          <a:p>
            <a:pPr algn="r"/>
            <a:fld id="{0218BFF7-329C-4A2B-A0D2-F921F069E31C}" type="slidenum">
              <a:rPr lang="th-TH" sz="2800" b="1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pPr algn="r"/>
              <a:t>11</a:t>
            </a:fld>
            <a:endParaRPr lang="th-TH" sz="2800" b="1" dirty="0">
              <a:solidFill>
                <a:schemeClr val="bg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98410" y="101759"/>
            <a:ext cx="11348644" cy="6418425"/>
            <a:chOff x="636486" y="-587816"/>
            <a:chExt cx="11348644" cy="6418425"/>
          </a:xfrm>
        </p:grpSpPr>
        <p:sp>
          <p:nvSpPr>
            <p:cNvPr id="6" name="Rounded Rectangle 5"/>
            <p:cNvSpPr/>
            <p:nvPr/>
          </p:nvSpPr>
          <p:spPr>
            <a:xfrm>
              <a:off x="3432109" y="2848244"/>
              <a:ext cx="2658282" cy="1417996"/>
            </a:xfrm>
            <a:prstGeom prst="roundRect">
              <a:avLst/>
            </a:prstGeom>
            <a:solidFill>
              <a:srgbClr val="83C9CC"/>
            </a:solidFill>
            <a:ln>
              <a:solidFill>
                <a:srgbClr val="83C9CC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h-TH" b="1" dirty="0">
                  <a:solidFill>
                    <a:srgbClr val="7030A0"/>
                  </a:solidFill>
                  <a:latin typeface="JasmineUPC" panose="02020603050405020304" pitchFamily="18" charset="-34"/>
                  <a:cs typeface="JasmineUPC" panose="02020603050405020304" pitchFamily="18" charset="-34"/>
                </a:rPr>
                <a:t>ประโยชน์ที่ร้านค้าได้รับ</a:t>
              </a:r>
              <a:endParaRPr lang="en-US" b="1" dirty="0">
                <a:solidFill>
                  <a:srgbClr val="7030A0"/>
                </a:solidFill>
                <a:latin typeface="JasmineUPC" panose="02020603050405020304" pitchFamily="18" charset="-34"/>
                <a:cs typeface="JasmineUPC" panose="02020603050405020304" pitchFamily="18" charset="-34"/>
              </a:endParaRPr>
            </a:p>
            <a:p>
              <a:r>
                <a:rPr lang="en-US" sz="1600" b="1" dirty="0">
                  <a:latin typeface="JasmineUPC" panose="02020603050405020304" pitchFamily="18" charset="-34"/>
                  <a:cs typeface="JasmineUPC" panose="02020603050405020304" pitchFamily="18" charset="-34"/>
                </a:rPr>
                <a:t>- </a:t>
              </a:r>
              <a:r>
                <a:rPr lang="th-TH" sz="1600" b="1" dirty="0">
                  <a:latin typeface="JasmineUPC" panose="02020603050405020304" pitchFamily="18" charset="-34"/>
                  <a:cs typeface="JasmineUPC" panose="02020603050405020304" pitchFamily="18" charset="-34"/>
                </a:rPr>
                <a:t>ป้าย </a:t>
              </a:r>
              <a:r>
                <a:rPr lang="en-US" sz="1600" b="1" dirty="0">
                  <a:latin typeface="JasmineUPC" panose="02020603050405020304" pitchFamily="18" charset="-34"/>
                  <a:cs typeface="JasmineUPC" panose="02020603050405020304" pitchFamily="18" charset="-34"/>
                </a:rPr>
                <a:t>“</a:t>
              </a:r>
              <a:r>
                <a:rPr lang="th-TH" sz="1600" b="1" dirty="0">
                  <a:latin typeface="JasmineUPC" panose="02020603050405020304" pitchFamily="18" charset="-34"/>
                  <a:cs typeface="JasmineUPC" panose="02020603050405020304" pitchFamily="18" charset="-34"/>
                </a:rPr>
                <a:t>ทะเลไทยไร้ขยะ</a:t>
              </a:r>
              <a:r>
                <a:rPr lang="en-US" sz="1600" b="1" dirty="0">
                  <a:latin typeface="JasmineUPC" panose="02020603050405020304" pitchFamily="18" charset="-34"/>
                  <a:cs typeface="JasmineUPC" panose="02020603050405020304" pitchFamily="18" charset="-34"/>
                </a:rPr>
                <a:t>”</a:t>
              </a:r>
              <a:endParaRPr lang="th-TH" sz="1600" b="1" dirty="0">
                <a:latin typeface="JasmineUPC" panose="02020603050405020304" pitchFamily="18" charset="-34"/>
                <a:cs typeface="JasmineUPC" panose="02020603050405020304" pitchFamily="18" charset="-34"/>
              </a:endParaRPr>
            </a:p>
            <a:p>
              <a:pPr marL="87313" indent="-87313">
                <a:buFontTx/>
                <a:buChar char="-"/>
              </a:pPr>
              <a:r>
                <a:rPr lang="th-TH" sz="1600" b="1" dirty="0">
                  <a:latin typeface="JasmineUPC" panose="02020603050405020304" pitchFamily="18" charset="-34"/>
                  <a:cs typeface="JasmineUPC" panose="02020603050405020304" pitchFamily="18" charset="-34"/>
                </a:rPr>
                <a:t>บรรจุภัณฑ์ฟรีจากเทศบาล </a:t>
              </a:r>
            </a:p>
            <a:p>
              <a:r>
                <a:rPr lang="th-TH" sz="1600" b="1" dirty="0">
                  <a:latin typeface="JasmineUPC" panose="02020603050405020304" pitchFamily="18" charset="-34"/>
                  <a:cs typeface="JasmineUPC" panose="02020603050405020304" pitchFamily="18" charset="-34"/>
                </a:rPr>
                <a:t>   (ระยะ </a:t>
              </a:r>
              <a:r>
                <a:rPr lang="en-US" sz="1600" b="1" dirty="0">
                  <a:latin typeface="JasmineUPC" panose="02020603050405020304" pitchFamily="18" charset="-34"/>
                  <a:cs typeface="JasmineUPC" panose="02020603050405020304" pitchFamily="18" charset="-34"/>
                </a:rPr>
                <a:t>Promote</a:t>
              </a:r>
              <a:r>
                <a:rPr lang="th-TH" sz="1600" b="1" dirty="0">
                  <a:latin typeface="JasmineUPC" panose="02020603050405020304" pitchFamily="18" charset="-34"/>
                  <a:cs typeface="JasmineUPC" panose="02020603050405020304" pitchFamily="18" charset="-34"/>
                </a:rPr>
                <a:t>)</a:t>
              </a:r>
            </a:p>
            <a:p>
              <a:r>
                <a:rPr lang="en-US" sz="1600" b="1" dirty="0">
                  <a:latin typeface="JasmineUPC" panose="02020603050405020304" pitchFamily="18" charset="-34"/>
                  <a:cs typeface="JasmineUPC" panose="02020603050405020304" pitchFamily="18" charset="-34"/>
                </a:rPr>
                <a:t>- Brand Loyalty/Awareness </a:t>
              </a:r>
              <a:r>
                <a:rPr lang="th-TH" sz="1600" b="1" dirty="0">
                  <a:latin typeface="JasmineUPC" panose="02020603050405020304" pitchFamily="18" charset="-34"/>
                  <a:cs typeface="JasmineUPC" panose="02020603050405020304" pitchFamily="18" charset="-34"/>
                </a:rPr>
                <a:t>จากผู้ซื้อ</a:t>
              </a:r>
              <a:endParaRPr lang="en-US" sz="1600" b="1" dirty="0">
                <a:solidFill>
                  <a:srgbClr val="FF0000"/>
                </a:solidFill>
                <a:latin typeface="JasmineUPC" panose="02020603050405020304" pitchFamily="18" charset="-34"/>
                <a:cs typeface="JasmineUPC" panose="02020603050405020304" pitchFamily="18" charset="-34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238481" y="1728371"/>
              <a:ext cx="3419876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6F37"/>
                  </a:solidFill>
                  <a:latin typeface="JasmineUPC" panose="02020603050405020304" pitchFamily="18" charset="-34"/>
                  <a:cs typeface="JasmineUPC" panose="02020603050405020304" pitchFamily="18" charset="-34"/>
                </a:rPr>
                <a:t>Biodegradable plastic + QR Code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844269" y="1739458"/>
              <a:ext cx="1433595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JasmineUPC" panose="02020603050405020304" pitchFamily="18" charset="-34"/>
                  <a:cs typeface="JasmineUPC" panose="02020603050405020304" pitchFamily="18" charset="-34"/>
                </a:rPr>
                <a:t>Plastic (</a:t>
              </a:r>
              <a:r>
                <a:rPr lang="th-TH" b="1" dirty="0">
                  <a:latin typeface="JasmineUPC" panose="02020603050405020304" pitchFamily="18" charset="-34"/>
                  <a:cs typeface="JasmineUPC" panose="02020603050405020304" pitchFamily="18" charset="-34"/>
                </a:rPr>
                <a:t>ปลีก</a:t>
              </a:r>
              <a:r>
                <a:rPr lang="en-US" b="1" dirty="0">
                  <a:latin typeface="JasmineUPC" panose="02020603050405020304" pitchFamily="18" charset="-34"/>
                  <a:cs typeface="JasmineUPC" panose="02020603050405020304" pitchFamily="18" charset="-34"/>
                </a:rPr>
                <a:t>-</a:t>
              </a:r>
              <a:r>
                <a:rPr lang="th-TH" b="1" dirty="0">
                  <a:latin typeface="JasmineUPC" panose="02020603050405020304" pitchFamily="18" charset="-34"/>
                  <a:cs typeface="JasmineUPC" panose="02020603050405020304" pitchFamily="18" charset="-34"/>
                </a:rPr>
                <a:t>ส่ง</a:t>
              </a:r>
              <a:r>
                <a:rPr lang="en-US" b="1" dirty="0">
                  <a:latin typeface="JasmineUPC" panose="02020603050405020304" pitchFamily="18" charset="-34"/>
                  <a:cs typeface="JasmineUPC" panose="02020603050405020304" pitchFamily="18" charset="-34"/>
                </a:rPr>
                <a:t>)</a:t>
              </a:r>
              <a:endParaRPr lang="th-TH" b="1" dirty="0">
                <a:latin typeface="JasmineUPC" panose="02020603050405020304" pitchFamily="18" charset="-34"/>
                <a:cs typeface="JasmineUPC" panose="02020603050405020304" pitchFamily="18" charset="-34"/>
              </a:endParaRPr>
            </a:p>
          </p:txBody>
        </p:sp>
        <p:pic>
          <p:nvPicPr>
            <p:cNvPr id="9" name="รูปภาพ 2">
              <a:extLst>
                <a:ext uri="{FF2B5EF4-FFF2-40B4-BE49-F238E27FC236}">
                  <a16:creationId xmlns:a16="http://schemas.microsoft.com/office/drawing/2014/main" xmlns="" id="{E088A08D-6AE5-440F-A845-7692F4BD7E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7384" y="1051336"/>
              <a:ext cx="857226" cy="740331"/>
            </a:xfrm>
            <a:prstGeom prst="rect">
              <a:avLst/>
            </a:prstGeom>
          </p:spPr>
        </p:pic>
        <p:pic>
          <p:nvPicPr>
            <p:cNvPr id="10" name="รูปภาพ 21">
              <a:extLst>
                <a:ext uri="{FF2B5EF4-FFF2-40B4-BE49-F238E27FC236}">
                  <a16:creationId xmlns:a16="http://schemas.microsoft.com/office/drawing/2014/main" xmlns="" id="{BF6A4387-1265-43D9-9AA3-9985FDD5287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63" b="21147"/>
            <a:stretch/>
          </p:blipFill>
          <p:spPr>
            <a:xfrm>
              <a:off x="5625772" y="1684688"/>
              <a:ext cx="2014071" cy="1406925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1" name="รูปภาพ 27">
              <a:extLst>
                <a:ext uri="{FF2B5EF4-FFF2-40B4-BE49-F238E27FC236}">
                  <a16:creationId xmlns:a16="http://schemas.microsoft.com/office/drawing/2014/main" xmlns="" id="{45BC2CAC-FFB6-4292-82F7-E0707BE555F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500" b="97667" l="4167" r="9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277038">
              <a:off x="8746183" y="723214"/>
              <a:ext cx="1001934" cy="1001934"/>
            </a:xfrm>
            <a:prstGeom prst="rect">
              <a:avLst/>
            </a:prstGeom>
            <a:effectLst>
              <a:glow rad="101600">
                <a:schemeClr val="tx1">
                  <a:alpha val="60000"/>
                </a:schemeClr>
              </a:glow>
              <a:outerShdw blurRad="50800" dist="38100" dir="2700000" algn="tl" rotWithShape="0">
                <a:prstClr val="black">
                  <a:alpha val="42000"/>
                </a:prstClr>
              </a:outerShdw>
            </a:effectLst>
          </p:spPr>
        </p:pic>
        <p:pic>
          <p:nvPicPr>
            <p:cNvPr id="12" name="รูปภาพ 31">
              <a:extLst>
                <a:ext uri="{FF2B5EF4-FFF2-40B4-BE49-F238E27FC236}">
                  <a16:creationId xmlns:a16="http://schemas.microsoft.com/office/drawing/2014/main" xmlns="" id="{BFBA43F2-48A6-4D92-ABF2-F40E5B016FA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28" b="77716" l="418" r="100000">
                          <a14:backgroundMark x1="56159" y1="42340" x2="56159" y2="42340"/>
                          <a14:backgroundMark x1="64718" y1="22563" x2="64718" y2="22563"/>
                          <a14:backgroundMark x1="71608" y1="18663" x2="71608" y2="18663"/>
                          <a14:backgroundMark x1="83507" y1="22841" x2="83507" y2="22841"/>
                          <a14:backgroundMark x1="86013" y1="31198" x2="86013" y2="31198"/>
                          <a14:backgroundMark x1="69729" y1="24791" x2="69729" y2="24791"/>
                          <a14:backgroundMark x1="62630" y1="22006" x2="62630" y2="22006"/>
                          <a14:backgroundMark x1="54697" y1="15320" x2="54697" y2="15320"/>
                          <a14:backgroundMark x1="53862" y1="15320" x2="53862" y2="15320"/>
                          <a14:backgroundMark x1="52401" y1="15320" x2="51775" y2="15320"/>
                          <a14:backgroundMark x1="58455" y1="50139" x2="58455" y2="50139"/>
                          <a14:backgroundMark x1="80167" y1="57660" x2="80167" y2="57660"/>
                          <a14:backgroundMark x1="87683" y1="54039" x2="87683" y2="54039"/>
                          <a14:backgroundMark x1="87683" y1="54039" x2="87683" y2="54039"/>
                          <a14:backgroundMark x1="90188" y1="54039" x2="90188" y2="54039"/>
                          <a14:backgroundMark x1="90397" y1="54039" x2="90397" y2="54039"/>
                          <a14:backgroundMark x1="91858" y1="55989" x2="91858" y2="56825"/>
                          <a14:backgroundMark x1="90814" y1="59053" x2="90814" y2="59053"/>
                          <a14:backgroundMark x1="84551" y1="59331" x2="81211" y2="59331"/>
                          <a14:backgroundMark x1="77662" y1="55989" x2="76409" y2="55710"/>
                          <a14:backgroundMark x1="62004" y1="51532" x2="60334" y2="51532"/>
                          <a14:backgroundMark x1="55532" y1="48468" x2="53653" y2="48189"/>
                          <a14:backgroundMark x1="48434" y1="45125" x2="48434" y2="45125"/>
                          <a14:backgroundMark x1="44259" y1="42061" x2="44259" y2="42061"/>
                          <a14:backgroundMark x1="40292" y1="40669" x2="40292" y2="40669"/>
                          <a14:backgroundMark x1="62004" y1="23955" x2="62004" y2="23955"/>
                          <a14:backgroundMark x1="55532" y1="17270" x2="55532" y2="17270"/>
                          <a14:backgroundMark x1="37370" y1="11142" x2="37370" y2="11142"/>
                          <a14:backgroundMark x1="62213" y1="16713" x2="63883" y2="16713"/>
                          <a14:backgroundMark x1="78914" y1="19220" x2="79541" y2="20056"/>
                          <a14:backgroundMark x1="84969" y1="23955" x2="84969" y2="23955"/>
                          <a14:backgroundMark x1="84551" y1="26741" x2="82672" y2="26741"/>
                          <a14:backgroundMark x1="68894" y1="25070" x2="68058" y2="25070"/>
                          <a14:backgroundMark x1="67641" y1="25070" x2="69102" y2="25348"/>
                          <a14:backgroundMark x1="90188" y1="25905" x2="90188" y2="25905"/>
                          <a14:backgroundMark x1="89979" y1="27298" x2="89979" y2="27298"/>
                          <a14:backgroundMark x1="85804" y1="27298" x2="85804" y2="27298"/>
                          <a14:backgroundMark x1="50731" y1="18942" x2="50731" y2="18942"/>
                          <a14:backgroundMark x1="44050" y1="16435" x2="44050" y2="16435"/>
                          <a14:backgroundMark x1="26722" y1="11699" x2="26722" y2="11699"/>
                          <a14:backgroundMark x1="24635" y1="11421" x2="24635" y2="11421"/>
                          <a14:backgroundMark x1="45720" y1="44290" x2="45720" y2="44290"/>
                          <a14:backgroundMark x1="39457" y1="41226" x2="39457" y2="41226"/>
                          <a14:backgroundMark x1="32568" y1="38162" x2="32568" y2="3816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615371">
              <a:off x="2812578" y="2480682"/>
              <a:ext cx="875398" cy="656091"/>
            </a:xfrm>
            <a:prstGeom prst="rect">
              <a:avLst/>
            </a:prstGeom>
            <a:effectLst>
              <a:glow rad="101600">
                <a:schemeClr val="tx1">
                  <a:alpha val="60000"/>
                </a:schemeClr>
              </a:glow>
            </a:effectLst>
          </p:spPr>
        </p:pic>
        <p:pic>
          <p:nvPicPr>
            <p:cNvPr id="13" name="รูปภาพ 33">
              <a:extLst>
                <a:ext uri="{FF2B5EF4-FFF2-40B4-BE49-F238E27FC236}">
                  <a16:creationId xmlns:a16="http://schemas.microsoft.com/office/drawing/2014/main" xmlns="" id="{90890360-74D4-4171-9371-489FE0F6C6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90000" l="0" r="99111">
                          <a14:foregroundMark x1="28222" y1="12778" x2="28222" y2="12778"/>
                          <a14:foregroundMark x1="74111" y1="19444" x2="74111" y2="19444"/>
                          <a14:foregroundMark x1="31889" y1="25889" x2="31889" y2="25889"/>
                          <a14:foregroundMark x1="24667" y1="15778" x2="24667" y2="15778"/>
                          <a14:foregroundMark x1="31000" y1="26111" x2="31000" y2="26111"/>
                          <a14:foregroundMark x1="28778" y1="32667" x2="28778" y2="32667"/>
                          <a14:foregroundMark x1="28111" y1="18111" x2="28111" y2="18111"/>
                          <a14:foregroundMark x1="28222" y1="15444" x2="28222" y2="15444"/>
                          <a14:foregroundMark x1="29889" y1="12444" x2="29889" y2="12444"/>
                          <a14:foregroundMark x1="31556" y1="11333" x2="31556" y2="11333"/>
                          <a14:foregroundMark x1="31333" y1="22556" x2="31333" y2="22556"/>
                          <a14:foregroundMark x1="31667" y1="16111" x2="31667" y2="16111"/>
                          <a14:foregroundMark x1="31556" y1="15444" x2="31556" y2="15444"/>
                          <a14:foregroundMark x1="30778" y1="11889" x2="30778" y2="11889"/>
                          <a14:foregroundMark x1="28333" y1="10889" x2="28333" y2="10889"/>
                          <a14:foregroundMark x1="25778" y1="10222" x2="25778" y2="10222"/>
                          <a14:foregroundMark x1="24778" y1="8556" x2="24778" y2="8556"/>
                          <a14:foregroundMark x1="26333" y1="12667" x2="26333" y2="12667"/>
                          <a14:backgroundMark x1="22556" y1="43333" x2="22556" y2="43333"/>
                          <a14:backgroundMark x1="22444" y1="48111" x2="22444" y2="48111"/>
                          <a14:backgroundMark x1="35556" y1="27222" x2="35556" y2="27222"/>
                          <a14:backgroundMark x1="36889" y1="29667" x2="36889" y2="29667"/>
                          <a14:backgroundMark x1="62556" y1="20778" x2="62556" y2="207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375" t="6427" r="20622" b="8993"/>
            <a:stretch/>
          </p:blipFill>
          <p:spPr>
            <a:xfrm>
              <a:off x="2298566" y="2129941"/>
              <a:ext cx="765776" cy="1116662"/>
            </a:xfrm>
            <a:prstGeom prst="rect">
              <a:avLst/>
            </a:prstGeom>
            <a:effectLst>
              <a:glow rad="101600">
                <a:schemeClr val="tx1">
                  <a:alpha val="60000"/>
                </a:schemeClr>
              </a:glow>
            </a:effectLst>
          </p:spPr>
        </p:pic>
        <p:pic>
          <p:nvPicPr>
            <p:cNvPr id="14" name="รูปภาพ 35">
              <a:extLst>
                <a:ext uri="{FF2B5EF4-FFF2-40B4-BE49-F238E27FC236}">
                  <a16:creationId xmlns:a16="http://schemas.microsoft.com/office/drawing/2014/main" xmlns="" id="{FD41B0EF-46F6-4BEE-9B72-1AC7C199E9F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7413" y="2204090"/>
              <a:ext cx="1078812" cy="1078812"/>
            </a:xfrm>
            <a:prstGeom prst="rect">
              <a:avLst/>
            </a:prstGeom>
            <a:effectLst>
              <a:glow rad="101600">
                <a:schemeClr val="tx1">
                  <a:alpha val="60000"/>
                </a:schemeClr>
              </a:glow>
            </a:effectLst>
          </p:spPr>
        </p:pic>
        <p:cxnSp>
          <p:nvCxnSpPr>
            <p:cNvPr id="15" name="ลูกศรเชื่อมต่อแบบตรง 37">
              <a:extLst>
                <a:ext uri="{FF2B5EF4-FFF2-40B4-BE49-F238E27FC236}">
                  <a16:creationId xmlns:a16="http://schemas.microsoft.com/office/drawing/2014/main" xmlns="" id="{BA5F5654-00EB-4053-B0FC-E0EB00FBD88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15345" y="2455282"/>
              <a:ext cx="1629897" cy="0"/>
            </a:xfrm>
            <a:prstGeom prst="straightConnector1">
              <a:avLst/>
            </a:prstGeom>
            <a:ln w="57150">
              <a:solidFill>
                <a:srgbClr val="EFA2AC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6" name="TextBox 12">
              <a:extLst>
                <a:ext uri="{FF2B5EF4-FFF2-40B4-BE49-F238E27FC236}">
                  <a16:creationId xmlns:a16="http://schemas.microsoft.com/office/drawing/2014/main" xmlns="" id="{4AADD3F6-03B5-4FFA-B4B0-CA0A31F8C68B}"/>
                </a:ext>
              </a:extLst>
            </p:cNvPr>
            <p:cNvSpPr txBox="1"/>
            <p:nvPr/>
          </p:nvSpPr>
          <p:spPr>
            <a:xfrm>
              <a:off x="3945495" y="2447872"/>
              <a:ext cx="1380813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JasmineUPC" panose="02020603050405020304" pitchFamily="18" charset="-34"/>
                  <a:cs typeface="JasmineUPC" panose="02020603050405020304" pitchFamily="18" charset="-34"/>
                </a:rPr>
                <a:t>Free/Promotion</a:t>
              </a:r>
              <a:endParaRPr lang="th-TH" b="1" dirty="0">
                <a:latin typeface="JasmineUPC" panose="02020603050405020304" pitchFamily="18" charset="-34"/>
                <a:cs typeface="JasmineUPC" panose="02020603050405020304" pitchFamily="18" charset="-34"/>
              </a:endParaRPr>
            </a:p>
          </p:txBody>
        </p:sp>
        <p:cxnSp>
          <p:nvCxnSpPr>
            <p:cNvPr id="17" name="ลูกศรเชื่อมต่อแบบตรง 41">
              <a:extLst>
                <a:ext uri="{FF2B5EF4-FFF2-40B4-BE49-F238E27FC236}">
                  <a16:creationId xmlns:a16="http://schemas.microsoft.com/office/drawing/2014/main" xmlns="" id="{8C19C374-27CB-48A6-B5FC-09178A676AB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729799" y="831733"/>
              <a:ext cx="0" cy="432000"/>
            </a:xfrm>
            <a:prstGeom prst="straightConnector1">
              <a:avLst/>
            </a:prstGeom>
            <a:ln w="57150">
              <a:solidFill>
                <a:srgbClr val="EFA2AC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ลูกศรเชื่อมต่อแบบตรง 43">
              <a:extLst>
                <a:ext uri="{FF2B5EF4-FFF2-40B4-BE49-F238E27FC236}">
                  <a16:creationId xmlns:a16="http://schemas.microsoft.com/office/drawing/2014/main" xmlns="" id="{8F7CC29B-A3DB-4C16-BB66-C8E13359445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715260" y="1205230"/>
              <a:ext cx="1087908" cy="590936"/>
            </a:xfrm>
            <a:prstGeom prst="straightConnector1">
              <a:avLst/>
            </a:prstGeom>
            <a:ln w="57150">
              <a:solidFill>
                <a:srgbClr val="EFA2AC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9" name="TextBox 12">
              <a:extLst>
                <a:ext uri="{FF2B5EF4-FFF2-40B4-BE49-F238E27FC236}">
                  <a16:creationId xmlns:a16="http://schemas.microsoft.com/office/drawing/2014/main" xmlns="" id="{E6E9D694-B3F3-4DAA-A078-4832FE3B1685}"/>
                </a:ext>
              </a:extLst>
            </p:cNvPr>
            <p:cNvSpPr txBox="1"/>
            <p:nvPr/>
          </p:nvSpPr>
          <p:spPr>
            <a:xfrm rot="19904707">
              <a:off x="7533357" y="1118374"/>
              <a:ext cx="1331708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000" b="1" dirty="0">
                  <a:solidFill>
                    <a:srgbClr val="7030A0"/>
                  </a:solidFill>
                  <a:latin typeface="JasmineUPC" panose="02020603050405020304" pitchFamily="18" charset="-34"/>
                  <a:cs typeface="JasmineUPC" panose="02020603050405020304" pitchFamily="18" charset="-34"/>
                </a:rPr>
                <a:t>แบบเดิม</a:t>
              </a:r>
            </a:p>
          </p:txBody>
        </p:sp>
        <p:sp>
          <p:nvSpPr>
            <p:cNvPr id="20" name="TextBox 12">
              <a:extLst>
                <a:ext uri="{FF2B5EF4-FFF2-40B4-BE49-F238E27FC236}">
                  <a16:creationId xmlns:a16="http://schemas.microsoft.com/office/drawing/2014/main" xmlns="" id="{98443A57-0DAF-4678-AA12-04CFBF9843B3}"/>
                </a:ext>
              </a:extLst>
            </p:cNvPr>
            <p:cNvSpPr txBox="1"/>
            <p:nvPr/>
          </p:nvSpPr>
          <p:spPr>
            <a:xfrm>
              <a:off x="3970566" y="2095663"/>
              <a:ext cx="126488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th-TH" b="1" dirty="0">
                  <a:latin typeface="JasmineUPC" panose="02020603050405020304" pitchFamily="18" charset="-34"/>
                  <a:cs typeface="JasmineUPC" panose="02020603050405020304" pitchFamily="18" charset="-34"/>
                </a:rPr>
                <a:t>แบบใหม่</a:t>
              </a:r>
            </a:p>
          </p:txBody>
        </p:sp>
        <p:pic>
          <p:nvPicPr>
            <p:cNvPr id="21" name="รูปภาพ 50">
              <a:extLst>
                <a:ext uri="{FF2B5EF4-FFF2-40B4-BE49-F238E27FC236}">
                  <a16:creationId xmlns:a16="http://schemas.microsoft.com/office/drawing/2014/main" xmlns="" id="{FFDCB39F-F2C6-4420-B364-632F55EA72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23" t="5129" r="7953" b="16278"/>
            <a:stretch/>
          </p:blipFill>
          <p:spPr>
            <a:xfrm>
              <a:off x="5802924" y="4636161"/>
              <a:ext cx="2056804" cy="1194448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22" name="TextBox 12">
              <a:extLst>
                <a:ext uri="{FF2B5EF4-FFF2-40B4-BE49-F238E27FC236}">
                  <a16:creationId xmlns:a16="http://schemas.microsoft.com/office/drawing/2014/main" xmlns="" id="{34F9AD2C-1638-48CA-8316-2FFA37B110C2}"/>
                </a:ext>
              </a:extLst>
            </p:cNvPr>
            <p:cNvSpPr txBox="1"/>
            <p:nvPr/>
          </p:nvSpPr>
          <p:spPr>
            <a:xfrm rot="19859059">
              <a:off x="8117667" y="1458361"/>
              <a:ext cx="625743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th-TH" b="1" dirty="0">
                  <a:latin typeface="JasmineUPC" panose="02020603050405020304" pitchFamily="18" charset="-34"/>
                  <a:cs typeface="JasmineUPC" panose="02020603050405020304" pitchFamily="18" charset="-34"/>
                </a:rPr>
                <a:t>ซื้อใช้</a:t>
              </a:r>
            </a:p>
          </p:txBody>
        </p:sp>
        <p:pic>
          <p:nvPicPr>
            <p:cNvPr id="23" name="Picture 12" descr="à¸à¸¥à¸à¸²à¸£à¸à¹à¸à¸«à¸²à¸£à¸¹à¸à¸ à¸²à¸à¸ªà¸³à¸«à¸£à¸±à¸ landfill">
              <a:extLst>
                <a:ext uri="{FF2B5EF4-FFF2-40B4-BE49-F238E27FC236}">
                  <a16:creationId xmlns:a16="http://schemas.microsoft.com/office/drawing/2014/main" xmlns="" id="{079F9A97-FFE2-4BD8-A1C1-7D051B3681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94509" y="2174291"/>
              <a:ext cx="966150" cy="90461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114300" dist="38100" dir="2700000" algn="tl" rotWithShape="0">
                <a:schemeClr val="bg1">
                  <a:alpha val="43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4" name="ลูกศรเชื่อมต่อแบบตรง 60">
              <a:extLst>
                <a:ext uri="{FF2B5EF4-FFF2-40B4-BE49-F238E27FC236}">
                  <a16:creationId xmlns:a16="http://schemas.microsoft.com/office/drawing/2014/main" xmlns="" id="{705ABC3A-FD50-4C15-BA95-D20418323C0D}"/>
                </a:ext>
              </a:extLst>
            </p:cNvPr>
            <p:cNvCxnSpPr>
              <a:cxnSpLocks/>
            </p:cNvCxnSpPr>
            <p:nvPr/>
          </p:nvCxnSpPr>
          <p:spPr>
            <a:xfrm>
              <a:off x="7933538" y="2629185"/>
              <a:ext cx="1089911" cy="0"/>
            </a:xfrm>
            <a:prstGeom prst="straightConnector1">
              <a:avLst/>
            </a:prstGeom>
            <a:ln w="57150">
              <a:solidFill>
                <a:srgbClr val="EFA2AC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ลูกศรเชื่อมต่อแบบตรง 64">
              <a:extLst>
                <a:ext uri="{FF2B5EF4-FFF2-40B4-BE49-F238E27FC236}">
                  <a16:creationId xmlns:a16="http://schemas.microsoft.com/office/drawing/2014/main" xmlns="" id="{1720B8D4-F22F-4EA4-8ECF-CC14C90C7C1D}"/>
                </a:ext>
              </a:extLst>
            </p:cNvPr>
            <p:cNvCxnSpPr>
              <a:cxnSpLocks/>
            </p:cNvCxnSpPr>
            <p:nvPr/>
          </p:nvCxnSpPr>
          <p:spPr>
            <a:xfrm>
              <a:off x="9731598" y="3170932"/>
              <a:ext cx="0" cy="324000"/>
            </a:xfrm>
            <a:prstGeom prst="straightConnector1">
              <a:avLst/>
            </a:prstGeom>
            <a:ln w="57150">
              <a:solidFill>
                <a:srgbClr val="EFA2AC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26" name="รูปภาพ 66">
              <a:extLst>
                <a:ext uri="{FF2B5EF4-FFF2-40B4-BE49-F238E27FC236}">
                  <a16:creationId xmlns:a16="http://schemas.microsoft.com/office/drawing/2014/main" xmlns="" id="{684AF0D7-CBEC-49F7-ACF7-5101FDAFDC8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893" t="7759" r="34238" b="52792"/>
            <a:stretch/>
          </p:blipFill>
          <p:spPr>
            <a:xfrm>
              <a:off x="8833149" y="3592345"/>
              <a:ext cx="753336" cy="7200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27" name="รูปภาพ 70">
              <a:extLst>
                <a:ext uri="{FF2B5EF4-FFF2-40B4-BE49-F238E27FC236}">
                  <a16:creationId xmlns:a16="http://schemas.microsoft.com/office/drawing/2014/main" xmlns="" id="{4DCD18FD-C78A-4C7B-8F47-15EE2D81410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86055" y="3581190"/>
              <a:ext cx="777489" cy="7200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28" name="TextBox 1">
              <a:extLst>
                <a:ext uri="{FF2B5EF4-FFF2-40B4-BE49-F238E27FC236}">
                  <a16:creationId xmlns:a16="http://schemas.microsoft.com/office/drawing/2014/main" xmlns="" id="{AC231922-DC4B-46CF-9C1D-AAB32C767FF3}"/>
                </a:ext>
              </a:extLst>
            </p:cNvPr>
            <p:cNvSpPr txBox="1"/>
            <p:nvPr/>
          </p:nvSpPr>
          <p:spPr>
            <a:xfrm>
              <a:off x="1522864" y="-587816"/>
              <a:ext cx="924358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3200" b="1" dirty="0">
                  <a:solidFill>
                    <a:srgbClr val="006F37"/>
                  </a:solidFill>
                  <a:latin typeface="JasmineUPC" panose="02020603050405020304" pitchFamily="18" charset="-34"/>
                  <a:cs typeface="JasmineUPC" panose="02020603050405020304" pitchFamily="18" charset="-34"/>
                </a:rPr>
                <a:t>แนวทางการแก้ไขปัญหาและการจัดการขยะพลาสติกจากการศึกษา</a:t>
              </a:r>
              <a:endParaRPr lang="en-US" sz="2000" dirty="0">
                <a:solidFill>
                  <a:srgbClr val="006F37"/>
                </a:solidFill>
                <a:latin typeface="JasmineUPC" panose="02020603050405020304" pitchFamily="18" charset="-34"/>
                <a:cs typeface="JasmineUPC" panose="02020603050405020304" pitchFamily="18" charset="-34"/>
              </a:endParaRPr>
            </a:p>
          </p:txBody>
        </p:sp>
        <p:cxnSp>
          <p:nvCxnSpPr>
            <p:cNvPr id="29" name="ลูกศรเชื่อมต่อแบบตรง 41">
              <a:extLst>
                <a:ext uri="{FF2B5EF4-FFF2-40B4-BE49-F238E27FC236}">
                  <a16:creationId xmlns:a16="http://schemas.microsoft.com/office/drawing/2014/main" xmlns="" id="{8C19C374-27CB-48A6-B5FC-09178A676AB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37335" y="594016"/>
              <a:ext cx="396000" cy="0"/>
            </a:xfrm>
            <a:prstGeom prst="straightConnector1">
              <a:avLst/>
            </a:prstGeom>
            <a:ln w="57150">
              <a:solidFill>
                <a:srgbClr val="EFA2AC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ลูกศรเชื่อมต่อแบบตรง 61">
              <a:extLst>
                <a:ext uri="{FF2B5EF4-FFF2-40B4-BE49-F238E27FC236}">
                  <a16:creationId xmlns:a16="http://schemas.microsoft.com/office/drawing/2014/main" xmlns="" id="{7BCB8831-7E69-4326-AE3F-BE3FE2BE849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077600" y="3914505"/>
              <a:ext cx="553240" cy="565129"/>
            </a:xfrm>
            <a:prstGeom prst="straightConnector1">
              <a:avLst/>
            </a:prstGeom>
            <a:ln w="57150">
              <a:solidFill>
                <a:srgbClr val="EFA2AC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ลูกศรเชื่อมต่อแบบตรง 61">
              <a:extLst>
                <a:ext uri="{FF2B5EF4-FFF2-40B4-BE49-F238E27FC236}">
                  <a16:creationId xmlns:a16="http://schemas.microsoft.com/office/drawing/2014/main" xmlns="" id="{7BCB8831-7E69-4326-AE3F-BE3FE2BE849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500369" y="3209678"/>
              <a:ext cx="5115" cy="1220331"/>
            </a:xfrm>
            <a:prstGeom prst="straightConnector1">
              <a:avLst/>
            </a:prstGeom>
            <a:ln w="57150">
              <a:solidFill>
                <a:srgbClr val="EFA2AC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9899543" y="4402388"/>
              <a:ext cx="2085587" cy="784830"/>
            </a:xfrm>
            <a:prstGeom prst="rect">
              <a:avLst/>
            </a:prstGeom>
            <a:noFill/>
            <a:ln w="28575">
              <a:solidFill>
                <a:srgbClr val="83C9CC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th-TH" sz="15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JasmineUPC" panose="02020603050405020304" pitchFamily="18" charset="-34"/>
                  <a:cs typeface="JasmineUPC" panose="02020603050405020304" pitchFamily="18" charset="-34"/>
                  <a:sym typeface="Symbol" panose="05050102010706020507" pitchFamily="18" charset="2"/>
                </a:rPr>
                <a:t>-ขยะพลาสติกลดลง</a:t>
              </a:r>
              <a:r>
                <a:rPr lang="en-US" sz="15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JasmineUPC" panose="02020603050405020304" pitchFamily="18" charset="-34"/>
                  <a:cs typeface="JasmineUPC" panose="02020603050405020304" pitchFamily="18" charset="-34"/>
                  <a:sym typeface="Symbol" panose="05050102010706020507" pitchFamily="18" charset="2"/>
                </a:rPr>
                <a:t> 60-65%</a:t>
              </a:r>
              <a:endParaRPr lang="th-TH" sz="1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JasmineUPC" panose="02020603050405020304" pitchFamily="18" charset="-34"/>
                <a:cs typeface="JasmineUPC" panose="02020603050405020304" pitchFamily="18" charset="-34"/>
                <a:sym typeface="Symbol" panose="05050102010706020507" pitchFamily="18" charset="2"/>
              </a:endParaRPr>
            </a:p>
            <a:p>
              <a:r>
                <a:rPr lang="th-TH" sz="15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JasmineUPC" panose="02020603050405020304" pitchFamily="18" charset="-34"/>
                  <a:cs typeface="JasmineUPC" panose="02020603050405020304" pitchFamily="18" charset="-34"/>
                  <a:sym typeface="Symbol" panose="05050102010706020507" pitchFamily="18" charset="2"/>
                </a:rPr>
                <a:t>-ลดปัญหาการหาบ่อขยะใหม่</a:t>
              </a:r>
              <a:r>
                <a:rPr lang="en-US" sz="15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JasmineUPC" panose="02020603050405020304" pitchFamily="18" charset="-34"/>
                  <a:cs typeface="JasmineUPC" panose="02020603050405020304" pitchFamily="18" charset="-34"/>
                  <a:sym typeface="Symbol" panose="05050102010706020507" pitchFamily="18" charset="2"/>
                </a:rPr>
                <a:t> </a:t>
              </a:r>
              <a:endParaRPr lang="th-TH" sz="1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JasmineUPC" panose="02020603050405020304" pitchFamily="18" charset="-34"/>
                <a:cs typeface="JasmineUPC" panose="02020603050405020304" pitchFamily="18" charset="-34"/>
                <a:sym typeface="Symbol" panose="05050102010706020507" pitchFamily="18" charset="2"/>
              </a:endParaRPr>
            </a:p>
            <a:p>
              <a:r>
                <a:rPr lang="th-TH" sz="15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JasmineUPC" panose="02020603050405020304" pitchFamily="18" charset="-34"/>
                  <a:cs typeface="JasmineUPC" panose="02020603050405020304" pitchFamily="18" charset="-34"/>
                  <a:sym typeface="Symbol" panose="05050102010706020507" pitchFamily="18" charset="2"/>
                </a:rPr>
                <a:t>-ลดปัญหาสิ่งแวดล้อม</a:t>
              </a:r>
              <a:endParaRPr lang="th-TH" sz="1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JasmineUPC" panose="02020603050405020304" pitchFamily="18" charset="-34"/>
                <a:cs typeface="JasmineUPC" panose="02020603050405020304" pitchFamily="18" charset="-34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8420195" y="5303708"/>
              <a:ext cx="1492625" cy="400110"/>
            </a:xfrm>
            <a:prstGeom prst="rect">
              <a:avLst/>
            </a:prstGeom>
            <a:noFill/>
            <a:ln w="38100">
              <a:solidFill>
                <a:srgbClr val="A97FB3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ln w="0"/>
                  <a:solidFill>
                    <a:srgbClr val="006F37"/>
                  </a:solidFill>
                  <a:latin typeface="JasmineUPC" panose="02020603050405020304" pitchFamily="18" charset="-34"/>
                  <a:cs typeface="JasmineUPC" panose="02020603050405020304" pitchFamily="18" charset="-34"/>
                </a:rPr>
                <a:t>Biomass/Biogas</a:t>
              </a:r>
              <a:endParaRPr lang="th-TH" sz="2000" b="1" dirty="0">
                <a:ln w="0"/>
                <a:solidFill>
                  <a:srgbClr val="006F37"/>
                </a:solidFill>
                <a:latin typeface="JasmineUPC" panose="02020603050405020304" pitchFamily="18" charset="-34"/>
                <a:cs typeface="JasmineUPC" panose="02020603050405020304" pitchFamily="18" charset="-34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8741729" y="4407066"/>
              <a:ext cx="93617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1600" b="1" dirty="0">
                  <a:latin typeface="JasmineUPC" panose="02020603050405020304" pitchFamily="18" charset="-34"/>
                  <a:cs typeface="JasmineUPC" panose="02020603050405020304" pitchFamily="18" charset="-34"/>
                </a:rPr>
                <a:t>ขยะอินทรีย์</a:t>
              </a:r>
            </a:p>
          </p:txBody>
        </p:sp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42692" y="1312245"/>
              <a:ext cx="441908" cy="441908"/>
            </a:xfrm>
            <a:prstGeom prst="rect">
              <a:avLst/>
            </a:prstGeom>
            <a:ln w="28575">
              <a:solidFill>
                <a:srgbClr val="83C9CC"/>
              </a:solidFill>
            </a:ln>
          </p:spPr>
        </p:pic>
        <p:sp>
          <p:nvSpPr>
            <p:cNvPr id="36" name="Rounded Rectangle 35"/>
            <p:cNvSpPr/>
            <p:nvPr/>
          </p:nvSpPr>
          <p:spPr>
            <a:xfrm>
              <a:off x="2259316" y="425282"/>
              <a:ext cx="943053" cy="327498"/>
            </a:xfrm>
            <a:prstGeom prst="roundRect">
              <a:avLst/>
            </a:prstGeom>
            <a:solidFill>
              <a:srgbClr val="83C9CC"/>
            </a:solidFill>
            <a:ln>
              <a:solidFill>
                <a:srgbClr val="83C9CC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JasmineUPC" panose="02020603050405020304" pitchFamily="18" charset="-34"/>
                  <a:cs typeface="JasmineUPC" panose="02020603050405020304" pitchFamily="18" charset="-34"/>
                </a:rPr>
                <a:t>CSR</a:t>
              </a:r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636486" y="296098"/>
              <a:ext cx="1135617" cy="561315"/>
            </a:xfrm>
            <a:prstGeom prst="roundRect">
              <a:avLst/>
            </a:prstGeom>
            <a:solidFill>
              <a:srgbClr val="A97FB3"/>
            </a:solidFill>
            <a:ln>
              <a:solidFill>
                <a:srgbClr val="A97FB3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600" b="1" dirty="0">
                  <a:ln w="0"/>
                  <a:solidFill>
                    <a:schemeClr val="bg1"/>
                  </a:solidFill>
                  <a:latin typeface="JasmineUPC" panose="02020603050405020304" pitchFamily="18" charset="-34"/>
                  <a:cs typeface="JasmineUPC" panose="02020603050405020304" pitchFamily="18" charset="-34"/>
                </a:rPr>
                <a:t>บริษัท/องค์กรเอกชน</a:t>
              </a:r>
              <a:endParaRPr lang="en-US" sz="1600" b="1" dirty="0">
                <a:ln w="0"/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endParaRPr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2290723" y="1317672"/>
              <a:ext cx="895642" cy="334668"/>
            </a:xfrm>
            <a:prstGeom prst="roundRect">
              <a:avLst/>
            </a:prstGeom>
            <a:solidFill>
              <a:srgbClr val="A97FB3"/>
            </a:solidFill>
            <a:ln>
              <a:solidFill>
                <a:srgbClr val="A97FB3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b="1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JasmineUPC" panose="02020603050405020304" pitchFamily="18" charset="-34"/>
                  <a:cs typeface="JasmineUPC" panose="02020603050405020304" pitchFamily="18" charset="-34"/>
                </a:rPr>
                <a:t>เทศบาล</a:t>
              </a:r>
              <a:endParaRPr lang="en-US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JasmineUPC" panose="02020603050405020304" pitchFamily="18" charset="-34"/>
                <a:cs typeface="JasmineUPC" panose="02020603050405020304" pitchFamily="18" charset="-34"/>
              </a:endParaRPr>
            </a:p>
          </p:txBody>
        </p:sp>
        <p:sp>
          <p:nvSpPr>
            <p:cNvPr id="39" name="Rounded Rectangle 38"/>
            <p:cNvSpPr/>
            <p:nvPr/>
          </p:nvSpPr>
          <p:spPr>
            <a:xfrm>
              <a:off x="5668560" y="2702425"/>
              <a:ext cx="721296" cy="348076"/>
            </a:xfrm>
            <a:prstGeom prst="roundRect">
              <a:avLst/>
            </a:prstGeom>
            <a:solidFill>
              <a:srgbClr val="F5E7B1"/>
            </a:solidFill>
            <a:ln>
              <a:solidFill>
                <a:srgbClr val="F5E7B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b="1" dirty="0">
                  <a:ln w="0"/>
                  <a:solidFill>
                    <a:srgbClr val="0215CE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JasmineUPC" panose="02020603050405020304" pitchFamily="18" charset="-34"/>
                  <a:cs typeface="JasmineUPC" panose="02020603050405020304" pitchFamily="18" charset="-34"/>
                </a:rPr>
                <a:t>ร้านค้า</a:t>
              </a:r>
              <a:endParaRPr lang="en-US" b="1" dirty="0">
                <a:ln w="0"/>
                <a:solidFill>
                  <a:srgbClr val="0215C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JasmineUPC" panose="02020603050405020304" pitchFamily="18" charset="-34"/>
                <a:cs typeface="JasmineUPC" panose="02020603050405020304" pitchFamily="18" charset="-34"/>
              </a:endParaRPr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7311516" y="3222982"/>
              <a:ext cx="1407166" cy="592378"/>
            </a:xfrm>
            <a:prstGeom prst="roundRect">
              <a:avLst/>
            </a:prstGeom>
            <a:solidFill>
              <a:srgbClr val="A97FB3"/>
            </a:solidFill>
            <a:ln>
              <a:solidFill>
                <a:srgbClr val="A97FB3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b="1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JasmineUPC" panose="02020603050405020304" pitchFamily="18" charset="-34"/>
                  <a:cs typeface="JasmineUPC" panose="02020603050405020304" pitchFamily="18" charset="-34"/>
                </a:rPr>
                <a:t>ร้านสะดวกซื้อ/ห้างสรรพสินค้า</a:t>
              </a:r>
              <a:endParaRPr lang="en-US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JasmineUPC" panose="02020603050405020304" pitchFamily="18" charset="-34"/>
                <a:cs typeface="JasmineUPC" panose="02020603050405020304" pitchFamily="18" charset="-34"/>
              </a:endParaRPr>
            </a:p>
          </p:txBody>
        </p:sp>
        <p:sp>
          <p:nvSpPr>
            <p:cNvPr id="41" name="Rounded Rectangle 40"/>
            <p:cNvSpPr/>
            <p:nvPr/>
          </p:nvSpPr>
          <p:spPr>
            <a:xfrm>
              <a:off x="665786" y="3292901"/>
              <a:ext cx="2070000" cy="362903"/>
            </a:xfrm>
            <a:prstGeom prst="roundRect">
              <a:avLst/>
            </a:prstGeom>
            <a:solidFill>
              <a:srgbClr val="F5E7B1"/>
            </a:solidFill>
            <a:ln>
              <a:solidFill>
                <a:srgbClr val="F5E7B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600" b="1" dirty="0">
                  <a:solidFill>
                    <a:schemeClr val="tx1"/>
                  </a:solidFill>
                  <a:latin typeface="JasmineUPC" panose="02020603050405020304" pitchFamily="18" charset="-34"/>
                  <a:cs typeface="JasmineUPC" panose="02020603050405020304" pitchFamily="18" charset="-34"/>
                </a:rPr>
                <a:t>ป้าย</a:t>
              </a:r>
              <a:r>
                <a:rPr lang="th-TH" sz="2000" b="1" dirty="0">
                  <a:solidFill>
                    <a:schemeClr val="tx1"/>
                  </a:solidFill>
                  <a:latin typeface="JasmineUPC" panose="02020603050405020304" pitchFamily="18" charset="-34"/>
                  <a:cs typeface="JasmineUPC" panose="02020603050405020304" pitchFamily="18" charset="-34"/>
                </a:rPr>
                <a:t> </a:t>
              </a:r>
              <a:r>
                <a:rPr lang="en-US" b="1" dirty="0">
                  <a:solidFill>
                    <a:srgbClr val="7030A0"/>
                  </a:solidFill>
                  <a:latin typeface="JasmineUPC" panose="02020603050405020304" pitchFamily="18" charset="-34"/>
                  <a:cs typeface="JasmineUPC" panose="02020603050405020304" pitchFamily="18" charset="-34"/>
                </a:rPr>
                <a:t>“</a:t>
              </a:r>
              <a:r>
                <a:rPr lang="th-TH" b="1" dirty="0">
                  <a:solidFill>
                    <a:srgbClr val="7030A0"/>
                  </a:solidFill>
                  <a:latin typeface="JasmineUPC" panose="02020603050405020304" pitchFamily="18" charset="-34"/>
                  <a:cs typeface="JasmineUPC" panose="02020603050405020304" pitchFamily="18" charset="-34"/>
                </a:rPr>
                <a:t>ทะเลไทยไร้ขยะ</a:t>
              </a:r>
              <a:r>
                <a:rPr lang="en-US" b="1" dirty="0">
                  <a:solidFill>
                    <a:srgbClr val="7030A0"/>
                  </a:solidFill>
                  <a:latin typeface="JasmineUPC" panose="02020603050405020304" pitchFamily="18" charset="-34"/>
                  <a:cs typeface="JasmineUPC" panose="02020603050405020304" pitchFamily="18" charset="-34"/>
                </a:rPr>
                <a:t>”</a:t>
              </a:r>
              <a:endParaRPr lang="th-TH" sz="2000" b="1" dirty="0">
                <a:solidFill>
                  <a:srgbClr val="7030A0"/>
                </a:solidFill>
                <a:latin typeface="JasmineUPC" panose="02020603050405020304" pitchFamily="18" charset="-34"/>
                <a:cs typeface="JasmineUPC" panose="02020603050405020304" pitchFamily="18" charset="-34"/>
              </a:endParaRPr>
            </a:p>
          </p:txBody>
        </p:sp>
        <p:sp>
          <p:nvSpPr>
            <p:cNvPr id="42" name="Rounded Rectangle 41"/>
            <p:cNvSpPr/>
            <p:nvPr/>
          </p:nvSpPr>
          <p:spPr>
            <a:xfrm>
              <a:off x="654542" y="3775531"/>
              <a:ext cx="2068768" cy="1657879"/>
            </a:xfrm>
            <a:prstGeom prst="roundRect">
              <a:avLst/>
            </a:prstGeom>
            <a:solidFill>
              <a:srgbClr val="F5E7B1"/>
            </a:solidFill>
            <a:ln>
              <a:solidFill>
                <a:srgbClr val="F5E7B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87313" indent="-87313">
                <a:buAutoNum type="arabicPeriod"/>
              </a:pPr>
              <a:r>
                <a:rPr lang="en-US" b="1" dirty="0">
                  <a:solidFill>
                    <a:schemeClr val="tx1"/>
                  </a:solidFill>
                  <a:latin typeface="JasmineUPC" panose="02020603050405020304" pitchFamily="18" charset="-34"/>
                  <a:cs typeface="JasmineUPC" panose="02020603050405020304" pitchFamily="18" charset="-34"/>
                </a:rPr>
                <a:t>Share and show</a:t>
              </a:r>
            </a:p>
            <a:p>
              <a:r>
                <a:rPr lang="th-TH" sz="1600" b="1" dirty="0">
                  <a:solidFill>
                    <a:schemeClr val="tx1"/>
                  </a:solidFill>
                  <a:latin typeface="JasmineUPC" panose="02020603050405020304" pitchFamily="18" charset="-34"/>
                  <a:cs typeface="JasmineUPC" panose="02020603050405020304" pitchFamily="18" charset="-34"/>
                </a:rPr>
                <a:t>   - </a:t>
              </a:r>
              <a:r>
                <a:rPr lang="en-US" sz="1600" b="1" dirty="0">
                  <a:solidFill>
                    <a:schemeClr val="tx1"/>
                  </a:solidFill>
                  <a:latin typeface="JasmineUPC" panose="02020603050405020304" pitchFamily="18" charset="-34"/>
                  <a:cs typeface="JasmineUPC" panose="02020603050405020304" pitchFamily="18" charset="-34"/>
                </a:rPr>
                <a:t>Check-in </a:t>
              </a:r>
              <a:r>
                <a:rPr lang="th-TH" sz="1600" b="1" dirty="0">
                  <a:solidFill>
                    <a:schemeClr val="tx1"/>
                  </a:solidFill>
                  <a:latin typeface="JasmineUPC" panose="02020603050405020304" pitchFamily="18" charset="-34"/>
                  <a:cs typeface="JasmineUPC" panose="02020603050405020304" pitchFamily="18" charset="-34"/>
                </a:rPr>
                <a:t>ร้าน</a:t>
              </a:r>
            </a:p>
            <a:p>
              <a:r>
                <a:rPr lang="th-TH" sz="1600" b="1" dirty="0">
                  <a:solidFill>
                    <a:schemeClr val="tx1"/>
                  </a:solidFill>
                  <a:latin typeface="JasmineUPC" panose="02020603050405020304" pitchFamily="18" charset="-34"/>
                  <a:cs typeface="JasmineUPC" panose="02020603050405020304" pitchFamily="18" charset="-34"/>
                </a:rPr>
                <a:t>   - ภาพถ่าย (ขณะทิ้งขยะ)</a:t>
              </a:r>
            </a:p>
            <a:p>
              <a:r>
                <a:rPr lang="th-TH" sz="1600" b="1" dirty="0">
                  <a:solidFill>
                    <a:schemeClr val="tx1"/>
                  </a:solidFill>
                  <a:latin typeface="JasmineUPC" panose="02020603050405020304" pitchFamily="18" charset="-34"/>
                  <a:cs typeface="JasmineUPC" panose="02020603050405020304" pitchFamily="18" charset="-34"/>
                </a:rPr>
                <a:t>   - ติด </a:t>
              </a:r>
              <a:r>
                <a:rPr lang="en-US" sz="1600" b="1" dirty="0">
                  <a:solidFill>
                    <a:schemeClr val="tx1"/>
                  </a:solidFill>
                  <a:latin typeface="JasmineUPC" panose="02020603050405020304" pitchFamily="18" charset="-34"/>
                  <a:cs typeface="JasmineUPC" panose="02020603050405020304" pitchFamily="18" charset="-34"/>
                </a:rPr>
                <a:t>Hashtag </a:t>
              </a:r>
              <a:r>
                <a:rPr lang="th-TH" sz="1600" b="1" dirty="0">
                  <a:solidFill>
                    <a:schemeClr val="tx1"/>
                  </a:solidFill>
                  <a:latin typeface="JasmineUPC" panose="02020603050405020304" pitchFamily="18" charset="-34"/>
                  <a:cs typeface="JasmineUPC" panose="02020603050405020304" pitchFamily="18" charset="-34"/>
                </a:rPr>
                <a:t> </a:t>
              </a:r>
              <a:r>
                <a:rPr lang="en-US" b="1" dirty="0">
                  <a:solidFill>
                    <a:schemeClr val="tx1"/>
                  </a:solidFill>
                  <a:latin typeface="JasmineUPC" panose="02020603050405020304" pitchFamily="18" charset="-34"/>
                  <a:cs typeface="JasmineUPC" panose="02020603050405020304" pitchFamily="18" charset="-34"/>
                </a:rPr>
                <a:t>#</a:t>
              </a:r>
              <a:r>
                <a:rPr lang="en-US" sz="1600" b="1" dirty="0">
                  <a:solidFill>
                    <a:schemeClr val="tx1"/>
                  </a:solidFill>
                  <a:latin typeface="JasmineUPC" panose="02020603050405020304" pitchFamily="18" charset="-34"/>
                  <a:cs typeface="JasmineUPC" panose="02020603050405020304" pitchFamily="18" charset="-34"/>
                </a:rPr>
                <a:t>......</a:t>
              </a:r>
              <a:endParaRPr lang="th-TH" sz="1600" b="1" dirty="0">
                <a:solidFill>
                  <a:schemeClr val="tx1"/>
                </a:solidFill>
                <a:latin typeface="JasmineUPC" panose="02020603050405020304" pitchFamily="18" charset="-34"/>
                <a:cs typeface="JasmineUPC" panose="02020603050405020304" pitchFamily="18" charset="-34"/>
              </a:endParaRPr>
            </a:p>
            <a:p>
              <a:pPr marL="87313"/>
              <a:r>
                <a:rPr lang="th-TH" sz="1600" b="1" dirty="0">
                  <a:solidFill>
                    <a:schemeClr val="tx1"/>
                  </a:solidFill>
                  <a:latin typeface="JasmineUPC" panose="02020603050405020304" pitchFamily="18" charset="-34"/>
                  <a:cs typeface="JasmineUPC" panose="02020603050405020304" pitchFamily="18" charset="-34"/>
                </a:rPr>
                <a:t>- </a:t>
              </a:r>
              <a:r>
                <a:rPr lang="en-US" sz="1600" b="1" dirty="0">
                  <a:solidFill>
                    <a:schemeClr val="tx1"/>
                  </a:solidFill>
                  <a:latin typeface="JasmineUPC" panose="02020603050405020304" pitchFamily="18" charset="-34"/>
                  <a:cs typeface="JasmineUPC" panose="02020603050405020304" pitchFamily="18" charset="-34"/>
                </a:rPr>
                <a:t>Show </a:t>
              </a:r>
              <a:r>
                <a:rPr lang="th-TH" sz="1600" b="1" dirty="0">
                  <a:solidFill>
                    <a:schemeClr val="tx1"/>
                  </a:solidFill>
                  <a:latin typeface="JasmineUPC" panose="02020603050405020304" pitchFamily="18" charset="-34"/>
                  <a:cs typeface="JasmineUPC" panose="02020603050405020304" pitchFamily="18" charset="-34"/>
                </a:rPr>
                <a:t>ที่ร้าน</a:t>
              </a:r>
            </a:p>
            <a:p>
              <a:r>
                <a:rPr lang="th-TH" sz="1600" b="1" dirty="0">
                  <a:solidFill>
                    <a:schemeClr val="tx1"/>
                  </a:solidFill>
                  <a:latin typeface="JasmineUPC" panose="02020603050405020304" pitchFamily="18" charset="-34"/>
                  <a:cs typeface="JasmineUPC" panose="02020603050405020304" pitchFamily="18" charset="-34"/>
                </a:rPr>
                <a:t>2.</a:t>
              </a:r>
              <a:r>
                <a:rPr lang="en-US" sz="1600" b="1" dirty="0">
                  <a:solidFill>
                    <a:schemeClr val="tx1"/>
                  </a:solidFill>
                  <a:latin typeface="JasmineUPC" panose="02020603050405020304" pitchFamily="18" charset="-34"/>
                  <a:cs typeface="JasmineUPC" panose="02020603050405020304" pitchFamily="18" charset="-34"/>
                </a:rPr>
                <a:t> </a:t>
              </a:r>
              <a:r>
                <a:rPr lang="en-US" b="1" dirty="0">
                  <a:solidFill>
                    <a:schemeClr val="tx1"/>
                  </a:solidFill>
                  <a:latin typeface="JasmineUPC" panose="02020603050405020304" pitchFamily="18" charset="-34"/>
                  <a:cs typeface="JasmineUPC" panose="02020603050405020304" pitchFamily="18" charset="-34"/>
                </a:rPr>
                <a:t>Global warming</a:t>
              </a:r>
            </a:p>
          </p:txBody>
        </p:sp>
        <p:sp>
          <p:nvSpPr>
            <p:cNvPr id="43" name="Pentagon 42"/>
            <p:cNvSpPr/>
            <p:nvPr/>
          </p:nvSpPr>
          <p:spPr>
            <a:xfrm>
              <a:off x="2522318" y="4977275"/>
              <a:ext cx="3184664" cy="580422"/>
            </a:xfrm>
            <a:prstGeom prst="homePlate">
              <a:avLst/>
            </a:prstGeom>
            <a:solidFill>
              <a:srgbClr val="EFA2AC"/>
            </a:solidFill>
            <a:ln>
              <a:solidFill>
                <a:srgbClr val="EFA2AC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h-TH" b="1" dirty="0">
                  <a:solidFill>
                    <a:srgbClr val="7030A0"/>
                  </a:solidFill>
                  <a:latin typeface="JasmineUPC" panose="02020603050405020304" pitchFamily="18" charset="-34"/>
                  <a:cs typeface="JasmineUPC" panose="02020603050405020304" pitchFamily="18" charset="-34"/>
                </a:rPr>
                <a:t>ประโยชน์ที่นักท่องเที่ยวได้รับ</a:t>
              </a:r>
            </a:p>
            <a:p>
              <a:r>
                <a:rPr lang="th-TH" sz="1600" b="1" dirty="0">
                  <a:latin typeface="JasmineUPC" panose="02020603050405020304" pitchFamily="18" charset="-34"/>
                  <a:cs typeface="JasmineUPC" panose="02020603050405020304" pitchFamily="18" charset="-34"/>
                </a:rPr>
                <a:t>ส่วนลดค่าอาหาร คูปองส่วนลด หรือ </a:t>
              </a:r>
              <a:r>
                <a:rPr lang="en-US" sz="1600" b="1" dirty="0">
                  <a:latin typeface="JasmineUPC" panose="02020603050405020304" pitchFamily="18" charset="-34"/>
                  <a:cs typeface="JasmineUPC" panose="02020603050405020304" pitchFamily="18" charset="-34"/>
                </a:rPr>
                <a:t>Gift set  </a:t>
              </a:r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5832436" y="4675503"/>
              <a:ext cx="1161890" cy="299447"/>
            </a:xfrm>
            <a:prstGeom prst="roundRect">
              <a:avLst/>
            </a:prstGeom>
            <a:solidFill>
              <a:srgbClr val="F5E7B1"/>
            </a:solidFill>
            <a:ln>
              <a:solidFill>
                <a:srgbClr val="A97FB3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b="1" dirty="0">
                  <a:solidFill>
                    <a:srgbClr val="0215CE"/>
                  </a:solidFill>
                  <a:latin typeface="JasmineUPC" panose="02020603050405020304" pitchFamily="18" charset="-34"/>
                  <a:cs typeface="JasmineUPC" panose="02020603050405020304" pitchFamily="18" charset="-34"/>
                </a:rPr>
                <a:t>นักท่องเที่ยว</a:t>
              </a:r>
              <a:endParaRPr lang="en-US" b="1" dirty="0">
                <a:solidFill>
                  <a:srgbClr val="0215CE"/>
                </a:solidFill>
                <a:latin typeface="JasmineUPC" panose="02020603050405020304" pitchFamily="18" charset="-34"/>
                <a:cs typeface="JasmineUPC" panose="02020603050405020304" pitchFamily="18" charset="-34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6542480" y="3408851"/>
              <a:ext cx="856991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sz="1400" b="1" dirty="0">
                  <a:ln w="0"/>
                  <a:solidFill>
                    <a:srgbClr val="7030A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JasmineUPC" panose="02020603050405020304" pitchFamily="18" charset="-34"/>
                  <a:cs typeface="JasmineUPC" panose="02020603050405020304" pitchFamily="18" charset="-34"/>
                </a:rPr>
                <a:t>เส้นทาง</a:t>
              </a:r>
            </a:p>
            <a:p>
              <a:r>
                <a:rPr lang="th-TH" sz="1400" b="1" dirty="0">
                  <a:ln w="0"/>
                  <a:solidFill>
                    <a:srgbClr val="7030A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JasmineUPC" panose="02020603050405020304" pitchFamily="18" charset="-34"/>
                  <a:cs typeface="JasmineUPC" panose="02020603050405020304" pitchFamily="18" charset="-34"/>
                </a:rPr>
                <a:t>บรรจุภัณฑ์พลาสติก</a:t>
              </a:r>
              <a:endParaRPr lang="en-US" sz="1400" dirty="0">
                <a:solidFill>
                  <a:srgbClr val="7030A0"/>
                </a:solidFill>
              </a:endParaRPr>
            </a:p>
          </p:txBody>
        </p:sp>
        <p:sp>
          <p:nvSpPr>
            <p:cNvPr id="46" name="Rounded Rectangle 45"/>
            <p:cNvSpPr/>
            <p:nvPr/>
          </p:nvSpPr>
          <p:spPr>
            <a:xfrm>
              <a:off x="8139124" y="2349588"/>
              <a:ext cx="633258" cy="283298"/>
            </a:xfrm>
            <a:prstGeom prst="round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000" b="1" dirty="0">
                  <a:solidFill>
                    <a:srgbClr val="7030A0"/>
                  </a:solidFill>
                  <a:latin typeface="JasmineUPC" panose="02020603050405020304" pitchFamily="18" charset="-34"/>
                  <a:cs typeface="JasmineUPC" panose="02020603050405020304" pitchFamily="18" charset="-34"/>
                </a:rPr>
                <a:t>ขยะ</a:t>
              </a:r>
              <a:endParaRPr lang="en-US" sz="2000" b="1" dirty="0">
                <a:solidFill>
                  <a:srgbClr val="7030A0"/>
                </a:solidFill>
                <a:latin typeface="JasmineUPC" panose="02020603050405020304" pitchFamily="18" charset="-34"/>
                <a:cs typeface="JasmineUPC" panose="02020603050405020304" pitchFamily="18" charset="-34"/>
              </a:endParaRPr>
            </a:p>
          </p:txBody>
        </p:sp>
        <p:cxnSp>
          <p:nvCxnSpPr>
            <p:cNvPr id="47" name="ลูกศรเชื่อมต่อแบบตรง 64">
              <a:extLst>
                <a:ext uri="{FF2B5EF4-FFF2-40B4-BE49-F238E27FC236}">
                  <a16:creationId xmlns:a16="http://schemas.microsoft.com/office/drawing/2014/main" xmlns="" id="{1720B8D4-F22F-4EA4-8ECF-CC14C90C7C1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209816" y="4711612"/>
              <a:ext cx="0" cy="503111"/>
            </a:xfrm>
            <a:prstGeom prst="straightConnector1">
              <a:avLst/>
            </a:prstGeom>
            <a:ln w="57150">
              <a:solidFill>
                <a:srgbClr val="EFA2AC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461917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5152363" y="758645"/>
            <a:ext cx="2087480" cy="1720697"/>
          </a:xfrm>
          <a:prstGeom prst="rect">
            <a:avLst/>
          </a:prstGeom>
          <a:solidFill>
            <a:srgbClr val="135AAA"/>
          </a:solidFill>
          <a:ln>
            <a:solidFill>
              <a:srgbClr val="135AAA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6588" y="51795"/>
            <a:ext cx="8398708" cy="629642"/>
          </a:xfrm>
        </p:spPr>
        <p:txBody>
          <a:bodyPr>
            <a:normAutofit fontScale="90000"/>
          </a:bodyPr>
          <a:lstStyle/>
          <a:p>
            <a:pPr algn="ctr"/>
            <a:r>
              <a:rPr lang="th-TH" b="1" dirty="0">
                <a:latin typeface="JasmineUPC" panose="02020603050405020304" pitchFamily="18" charset="-34"/>
                <a:ea typeface="AngsanaNew"/>
                <a:cs typeface="+mn-cs"/>
              </a:rPr>
              <a:t>กระบวนการย่อยสลายบรรจุภัณฑ์พลาสติกชีวภาพ</a:t>
            </a:r>
            <a:endParaRPr lang="th-TH" sz="4900" dirty="0">
              <a:solidFill>
                <a:srgbClr val="D096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97816" y="3548000"/>
            <a:ext cx="2087480" cy="1720697"/>
          </a:xfrm>
          <a:prstGeom prst="rect">
            <a:avLst/>
          </a:prstGeom>
          <a:solidFill>
            <a:srgbClr val="135AAA"/>
          </a:solidFill>
          <a:ln>
            <a:solidFill>
              <a:srgbClr val="135AAA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167462" y="3548000"/>
            <a:ext cx="2087480" cy="1720697"/>
          </a:xfrm>
          <a:prstGeom prst="rect">
            <a:avLst/>
          </a:prstGeom>
          <a:solidFill>
            <a:srgbClr val="135AAA"/>
          </a:solidFill>
          <a:ln>
            <a:solidFill>
              <a:srgbClr val="135AAA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943100" y="3505201"/>
            <a:ext cx="2086470" cy="1763496"/>
          </a:xfrm>
          <a:prstGeom prst="rect">
            <a:avLst/>
          </a:prstGeom>
          <a:solidFill>
            <a:srgbClr val="135AAA"/>
          </a:solidFill>
          <a:ln>
            <a:solidFill>
              <a:srgbClr val="135AAA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2761012" y="3089214"/>
            <a:ext cx="1663659" cy="390319"/>
          </a:xfrm>
          <a:prstGeom prst="roundRect">
            <a:avLst/>
          </a:prstGeom>
          <a:solidFill>
            <a:srgbClr val="D09666"/>
          </a:solidFill>
          <a:ln>
            <a:solidFill>
              <a:srgbClr val="D09666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b="1" dirty="0"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รดน้ำทุกวัน</a:t>
            </a:r>
            <a:endParaRPr lang="en-US" sz="2800" b="1" dirty="0">
              <a:solidFill>
                <a:schemeClr val="bg1"/>
              </a:solidFill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383110" y="3114882"/>
            <a:ext cx="1171574" cy="390319"/>
          </a:xfrm>
          <a:prstGeom prst="roundRect">
            <a:avLst/>
          </a:prstGeom>
          <a:solidFill>
            <a:srgbClr val="D09666"/>
          </a:solidFill>
          <a:ln>
            <a:solidFill>
              <a:srgbClr val="D09666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b="1" dirty="0">
                <a:latin typeface="JasmineUPC" panose="02020603050405020304" pitchFamily="18" charset="-34"/>
                <a:cs typeface="JasmineUPC" panose="02020603050405020304" pitchFamily="18" charset="-34"/>
              </a:rPr>
              <a:t>ไม่รดน้ำ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103" y="910180"/>
            <a:ext cx="2423091" cy="18164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81" r="4783"/>
          <a:stretch/>
        </p:blipFill>
        <p:spPr>
          <a:xfrm>
            <a:off x="2125274" y="3694020"/>
            <a:ext cx="2316621" cy="202697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0" r="8965"/>
          <a:stretch/>
        </p:blipFill>
        <p:spPr>
          <a:xfrm>
            <a:off x="5342416" y="3712682"/>
            <a:ext cx="2212268" cy="200831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6331" y="3727870"/>
            <a:ext cx="2656906" cy="199312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6" name="Rounded Rectangle 15"/>
          <p:cNvSpPr/>
          <p:nvPr/>
        </p:nvSpPr>
        <p:spPr>
          <a:xfrm>
            <a:off x="3138735" y="748991"/>
            <a:ext cx="1827594" cy="641045"/>
          </a:xfrm>
          <a:prstGeom prst="roundRect">
            <a:avLst/>
          </a:prstGeom>
          <a:solidFill>
            <a:srgbClr val="D09666"/>
          </a:solidFill>
          <a:ln>
            <a:solidFill>
              <a:srgbClr val="D0966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b="1" dirty="0"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ฝังกลบในดิน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9196577" y="3158730"/>
            <a:ext cx="2046660" cy="346471"/>
          </a:xfrm>
          <a:prstGeom prst="roundRect">
            <a:avLst/>
          </a:prstGeom>
          <a:solidFill>
            <a:srgbClr val="D09666"/>
          </a:solidFill>
          <a:ln>
            <a:solidFill>
              <a:srgbClr val="D0966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b="1" dirty="0">
                <a:latin typeface="JasmineUPC" panose="02020603050405020304" pitchFamily="18" charset="-34"/>
                <a:cs typeface="JasmineUPC" panose="02020603050405020304" pitchFamily="18" charset="-34"/>
              </a:rPr>
              <a:t>วางไว้กลางแจ้ง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171137" y="4213188"/>
            <a:ext cx="1382700" cy="390319"/>
          </a:xfrm>
          <a:prstGeom prst="roundRect">
            <a:avLst/>
          </a:prstGeom>
          <a:solidFill>
            <a:srgbClr val="D09666"/>
          </a:solidFill>
          <a:ln>
            <a:solidFill>
              <a:srgbClr val="D09666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b="1" dirty="0">
                <a:latin typeface="JasmineUPC" panose="02020603050405020304" pitchFamily="18" charset="-34"/>
                <a:cs typeface="JasmineUPC" panose="02020603050405020304" pitchFamily="18" charset="-34"/>
              </a:rPr>
              <a:t>180 วัน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7824934" y="2085633"/>
            <a:ext cx="820837" cy="641045"/>
          </a:xfrm>
          <a:prstGeom prst="roundRect">
            <a:avLst/>
          </a:prstGeom>
          <a:solidFill>
            <a:srgbClr val="D09666"/>
          </a:solidFill>
          <a:ln>
            <a:solidFill>
              <a:srgbClr val="D0966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b="1" dirty="0"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ฟิล์ม</a:t>
            </a:r>
          </a:p>
        </p:txBody>
      </p:sp>
      <p:sp>
        <p:nvSpPr>
          <p:cNvPr id="23" name="AutoShape 2" descr="http://www.number24.co.th/wp-content/uploads/2018/02/101-Color-Combinations-STTK-Post-update3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500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5171967" y="767379"/>
            <a:ext cx="2087480" cy="1720697"/>
          </a:xfrm>
          <a:prstGeom prst="rect">
            <a:avLst/>
          </a:prstGeom>
          <a:solidFill>
            <a:srgbClr val="D09666"/>
          </a:solidFill>
          <a:ln>
            <a:solidFill>
              <a:srgbClr val="D09666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6588" y="51795"/>
            <a:ext cx="8398708" cy="629642"/>
          </a:xfrm>
        </p:spPr>
        <p:txBody>
          <a:bodyPr>
            <a:normAutofit fontScale="90000"/>
          </a:bodyPr>
          <a:lstStyle/>
          <a:p>
            <a:pPr algn="ctr"/>
            <a:r>
              <a:rPr lang="th-TH" b="1" dirty="0">
                <a:latin typeface="JasmineUPC" panose="02020603050405020304" pitchFamily="18" charset="-34"/>
                <a:ea typeface="AngsanaNew"/>
                <a:cs typeface="+mn-cs"/>
              </a:rPr>
              <a:t>กระบวนการย่อยสลายบรรจุภัณฑ์พลาสติกชีวภาพ</a:t>
            </a:r>
            <a:endParaRPr lang="th-TH" sz="4900" dirty="0">
              <a:solidFill>
                <a:srgbClr val="D096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97816" y="3757550"/>
            <a:ext cx="2087480" cy="1720697"/>
          </a:xfrm>
          <a:prstGeom prst="rect">
            <a:avLst/>
          </a:prstGeom>
          <a:solidFill>
            <a:srgbClr val="D09666"/>
          </a:solidFill>
          <a:ln>
            <a:solidFill>
              <a:srgbClr val="D09666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167462" y="3757550"/>
            <a:ext cx="2087480" cy="1720697"/>
          </a:xfrm>
          <a:prstGeom prst="rect">
            <a:avLst/>
          </a:prstGeom>
          <a:solidFill>
            <a:srgbClr val="D09666"/>
          </a:solidFill>
          <a:ln>
            <a:solidFill>
              <a:srgbClr val="D09666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943100" y="3714751"/>
            <a:ext cx="2086470" cy="1763496"/>
          </a:xfrm>
          <a:prstGeom prst="rect">
            <a:avLst/>
          </a:prstGeom>
          <a:solidFill>
            <a:srgbClr val="D09666"/>
          </a:solidFill>
          <a:ln>
            <a:solidFill>
              <a:srgbClr val="10AF9B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3038338" y="3328951"/>
            <a:ext cx="1905029" cy="390319"/>
          </a:xfrm>
          <a:prstGeom prst="roundRect">
            <a:avLst/>
          </a:prstGeom>
          <a:solidFill>
            <a:srgbClr val="10AF9B"/>
          </a:solidFill>
          <a:ln>
            <a:solidFill>
              <a:srgbClr val="10AF9B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b="1" dirty="0"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รดน้ำทุกวัน</a:t>
            </a:r>
            <a:endParaRPr lang="en-US" sz="2800" b="1" dirty="0">
              <a:solidFill>
                <a:schemeClr val="bg1"/>
              </a:solidFill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018893" y="3343310"/>
            <a:ext cx="2182583" cy="390319"/>
          </a:xfrm>
          <a:prstGeom prst="roundRect">
            <a:avLst/>
          </a:prstGeom>
          <a:solidFill>
            <a:srgbClr val="10AF9B"/>
          </a:solidFill>
          <a:ln>
            <a:solidFill>
              <a:srgbClr val="10AF9B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b="1" dirty="0">
                <a:latin typeface="JasmineUPC" panose="02020603050405020304" pitchFamily="18" charset="-34"/>
                <a:cs typeface="JasmineUPC" panose="02020603050405020304" pitchFamily="18" charset="-34"/>
              </a:rPr>
              <a:t>ไม่รดน้ำ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020523" y="767379"/>
            <a:ext cx="1827594" cy="641045"/>
          </a:xfrm>
          <a:prstGeom prst="roundRect">
            <a:avLst/>
          </a:prstGeom>
          <a:solidFill>
            <a:srgbClr val="D09666"/>
          </a:solidFill>
          <a:ln>
            <a:solidFill>
              <a:srgbClr val="D0966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b="1" dirty="0"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ฝังกลบในดิน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9345797" y="3382845"/>
            <a:ext cx="2278997" cy="346471"/>
          </a:xfrm>
          <a:prstGeom prst="roundRect">
            <a:avLst/>
          </a:prstGeom>
          <a:solidFill>
            <a:srgbClr val="10AF9B"/>
          </a:solidFill>
          <a:ln>
            <a:solidFill>
              <a:srgbClr val="10AF9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b="1" dirty="0">
                <a:latin typeface="JasmineUPC" panose="02020603050405020304" pitchFamily="18" charset="-34"/>
                <a:cs typeface="JasmineUPC" panose="02020603050405020304" pitchFamily="18" charset="-34"/>
              </a:rPr>
              <a:t>วางไว้กลางแจ้ง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171137" y="4422738"/>
            <a:ext cx="1382700" cy="390319"/>
          </a:xfrm>
          <a:prstGeom prst="roundRect">
            <a:avLst/>
          </a:prstGeom>
          <a:solidFill>
            <a:srgbClr val="10AF9B"/>
          </a:solidFill>
          <a:ln>
            <a:solidFill>
              <a:srgbClr val="10AF9B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b="1" dirty="0">
                <a:latin typeface="JasmineUPC" panose="02020603050405020304" pitchFamily="18" charset="-34"/>
                <a:cs typeface="JasmineUPC" panose="02020603050405020304" pitchFamily="18" charset="-34"/>
              </a:rPr>
              <a:t>180 วัน</a:t>
            </a:r>
          </a:p>
        </p:txBody>
      </p:sp>
      <p:pic>
        <p:nvPicPr>
          <p:cNvPr id="1026" name="รูปภาพ 5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68" b="8445"/>
          <a:stretch/>
        </p:blipFill>
        <p:spPr bwMode="auto">
          <a:xfrm>
            <a:off x="5356030" y="908288"/>
            <a:ext cx="2417638" cy="190718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รูปภาพ 291"/>
          <p:cNvPicPr>
            <a:picLocks noChangeAspect="1" noChangeArrowheads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6588" y="3947455"/>
            <a:ext cx="2862333" cy="1693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รูปภาพ 290"/>
          <p:cNvPicPr>
            <a:picLocks noChangeAspect="1" noChangeArrowheads="1"/>
          </p:cNvPicPr>
          <p:nvPr/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370" y="3947455"/>
            <a:ext cx="2898106" cy="1693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55925" y="3941706"/>
            <a:ext cx="3062720" cy="1698853"/>
          </a:xfrm>
          <a:prstGeom prst="rect">
            <a:avLst/>
          </a:prstGeom>
        </p:spPr>
      </p:pic>
      <p:sp>
        <p:nvSpPr>
          <p:cNvPr id="20" name="Rounded Rectangle 19"/>
          <p:cNvSpPr/>
          <p:nvPr/>
        </p:nvSpPr>
        <p:spPr>
          <a:xfrm>
            <a:off x="7957731" y="2124723"/>
            <a:ext cx="1827594" cy="641045"/>
          </a:xfrm>
          <a:prstGeom prst="roundRect">
            <a:avLst/>
          </a:prstGeom>
          <a:solidFill>
            <a:srgbClr val="D09666"/>
          </a:solidFill>
          <a:ln>
            <a:solidFill>
              <a:srgbClr val="D0966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b="1" dirty="0"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หลอด</a:t>
            </a:r>
          </a:p>
        </p:txBody>
      </p:sp>
    </p:spTree>
    <p:extLst>
      <p:ext uri="{BB962C8B-B14F-4D97-AF65-F5344CB8AC3E}">
        <p14:creationId xmlns:p14="http://schemas.microsoft.com/office/powerpoint/2010/main" val="33062877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643" y="71905"/>
            <a:ext cx="12083357" cy="987698"/>
          </a:xfrm>
        </p:spPr>
        <p:txBody>
          <a:bodyPr>
            <a:normAutofit/>
          </a:bodyPr>
          <a:lstStyle/>
          <a:p>
            <a:pPr algn="ctr"/>
            <a:r>
              <a:rPr lang="th-TH" sz="3600" b="1" dirty="0">
                <a:solidFill>
                  <a:srgbClr val="301313"/>
                </a:solidFill>
                <a:latin typeface="JasmineUPC" panose="02020603050405020304" pitchFamily="18" charset="-34"/>
                <a:ea typeface="Times New Roman" panose="02020603050405020304" pitchFamily="18" charset="0"/>
                <a:cs typeface="+mn-cs"/>
              </a:rPr>
              <a:t>การย่อยสลายทางชีวภาพภายใต้สภาวะควบคุมการหมักทางชีวภาพ</a:t>
            </a:r>
            <a:endParaRPr lang="th-TH" sz="3600" dirty="0"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10591" y="4995394"/>
            <a:ext cx="99405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600" b="1" dirty="0">
                <a:latin typeface="JasmineUPC" panose="02020603050405020304" pitchFamily="18" charset="-34"/>
                <a:ea typeface="Times New Roman" panose="02020603050405020304" pitchFamily="18" charset="0"/>
              </a:rPr>
              <a:t>ฟิล์ม </a:t>
            </a:r>
            <a:r>
              <a:rPr lang="en-US" sz="3600" b="1" dirty="0"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PLA</a:t>
            </a:r>
            <a:r>
              <a:rPr lang="en-US" sz="3600" b="1" dirty="0">
                <a:latin typeface="JasmineUPC" panose="02020603050405020304" pitchFamily="18" charset="-34"/>
                <a:ea typeface="Times New Roman" panose="02020603050405020304" pitchFamily="18" charset="0"/>
              </a:rPr>
              <a:t> </a:t>
            </a:r>
            <a:r>
              <a:rPr lang="th-TH" sz="3600" b="1" dirty="0">
                <a:latin typeface="JasmineUPC" panose="02020603050405020304" pitchFamily="18" charset="-34"/>
                <a:ea typeface="Times New Roman" panose="02020603050405020304" pitchFamily="18" charset="0"/>
              </a:rPr>
              <a:t>และ </a:t>
            </a:r>
            <a:r>
              <a:rPr lang="en-US" sz="3600" b="1" dirty="0"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PBS</a:t>
            </a:r>
            <a:r>
              <a:rPr lang="en-US" sz="3600" b="1" dirty="0">
                <a:latin typeface="JasmineUPC" panose="02020603050405020304" pitchFamily="18" charset="-34"/>
                <a:ea typeface="Times New Roman" panose="02020603050405020304" pitchFamily="18" charset="0"/>
              </a:rPr>
              <a:t> </a:t>
            </a:r>
            <a:r>
              <a:rPr lang="th-TH" sz="3600" b="1" dirty="0">
                <a:latin typeface="JasmineUPC" panose="02020603050405020304" pitchFamily="18" charset="-34"/>
                <a:ea typeface="Times New Roman" panose="02020603050405020304" pitchFamily="18" charset="0"/>
              </a:rPr>
              <a:t>สามารถย่อยสลายทางชีวภาพได้หมดภายใน </a:t>
            </a:r>
            <a:r>
              <a:rPr lang="en-US" sz="3600" b="1" dirty="0"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60</a:t>
            </a:r>
            <a:r>
              <a:rPr lang="en-US" sz="3600" b="1" dirty="0">
                <a:latin typeface="JasmineUPC" panose="02020603050405020304" pitchFamily="18" charset="-34"/>
                <a:ea typeface="Times New Roman" panose="02020603050405020304" pitchFamily="18" charset="0"/>
              </a:rPr>
              <a:t> </a:t>
            </a:r>
            <a:r>
              <a:rPr lang="th-TH" sz="3600" b="1" dirty="0">
                <a:latin typeface="JasmineUPC" panose="02020603050405020304" pitchFamily="18" charset="-34"/>
                <a:ea typeface="Times New Roman" panose="02020603050405020304" pitchFamily="18" charset="0"/>
              </a:rPr>
              <a:t>วัน</a:t>
            </a:r>
            <a:endParaRPr lang="en-US" sz="3600" b="1" dirty="0">
              <a:latin typeface="JasmineUPC" panose="02020603050405020304" pitchFamily="18" charset="-34"/>
            </a:endParaRP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2625433921"/>
              </p:ext>
            </p:extLst>
          </p:nvPr>
        </p:nvGraphicFramePr>
        <p:xfrm>
          <a:off x="1066779" y="247650"/>
          <a:ext cx="10167084" cy="4571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0" name="Right Arrow 19"/>
          <p:cNvSpPr/>
          <p:nvPr/>
        </p:nvSpPr>
        <p:spPr>
          <a:xfrm>
            <a:off x="690541" y="5089959"/>
            <a:ext cx="752475" cy="457200"/>
          </a:xfrm>
          <a:prstGeom prst="rightArrow">
            <a:avLst/>
          </a:prstGeom>
          <a:solidFill>
            <a:srgbClr val="5B9BD5"/>
          </a:solidFill>
          <a:ln>
            <a:solidFill>
              <a:srgbClr val="5B9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5293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320" y="966288"/>
            <a:ext cx="10288746" cy="473401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006320" y="5226581"/>
            <a:ext cx="1042160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dirty="0">
                <a:latin typeface="JasmineUPC" panose="02020603050405020304" pitchFamily="18" charset="-34"/>
              </a:rPr>
              <a:t>ต้นผักบุ้งไม่มีลักษณะการกลายพันธุ์ เจริญเติบโตได้ดี แสดงว่า ฟิล์ม </a:t>
            </a:r>
            <a:r>
              <a:rPr lang="en-US" sz="2000" dirty="0">
                <a:latin typeface="JasmineUPC" panose="02020603050405020304" pitchFamily="18" charset="-34"/>
              </a:rPr>
              <a:t>PLA </a:t>
            </a:r>
            <a:r>
              <a:rPr lang="th-TH" sz="2000" dirty="0">
                <a:latin typeface="JasmineUPC" panose="02020603050405020304" pitchFamily="18" charset="-34"/>
              </a:rPr>
              <a:t>และ </a:t>
            </a:r>
            <a:r>
              <a:rPr lang="en-US" sz="2000" dirty="0">
                <a:latin typeface="JasmineUPC" panose="02020603050405020304" pitchFamily="18" charset="-34"/>
              </a:rPr>
              <a:t>PBS </a:t>
            </a:r>
            <a:r>
              <a:rPr lang="th-TH" sz="2000" dirty="0">
                <a:latin typeface="JasmineUPC" panose="02020603050405020304" pitchFamily="18" charset="-34"/>
              </a:rPr>
              <a:t>ที่ย่อยสลายแล้วในปุ๋ยหมัก</a:t>
            </a:r>
            <a:r>
              <a:rPr lang="th-TH" sz="2000" b="1" dirty="0">
                <a:latin typeface="JasmineUPC" panose="02020603050405020304" pitchFamily="18" charset="-34"/>
              </a:rPr>
              <a:t>ไม่ทําให้ปุ๋ยหมักที่ถูกนําไปใช้ต่อเป็นอันตรายต่อสิ่งมีชีวิตและสิ่งแวดล้อม</a:t>
            </a:r>
            <a:endParaRPr lang="en-US" sz="2000" b="1" dirty="0">
              <a:latin typeface="JasmineUPC" panose="02020603050405020304" pitchFamily="18" charset="-34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038925" y="147346"/>
            <a:ext cx="80906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b="1" dirty="0">
                <a:solidFill>
                  <a:srgbClr val="301313"/>
                </a:solidFill>
                <a:latin typeface="JasmineUPC" panose="02020603050405020304" pitchFamily="18" charset="-34"/>
              </a:rPr>
              <a:t>การศึกษาการเจริญเติบโตของพืชด้วยปุ๋ยหมักที่ผ่านการย่อยสลาย</a:t>
            </a:r>
          </a:p>
        </p:txBody>
      </p:sp>
    </p:spTree>
    <p:extLst>
      <p:ext uri="{BB962C8B-B14F-4D97-AF65-F5344CB8AC3E}">
        <p14:creationId xmlns:p14="http://schemas.microsoft.com/office/powerpoint/2010/main" val="8333562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90806" y="4925617"/>
            <a:ext cx="33764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PBS </a:t>
            </a:r>
            <a:r>
              <a:rPr lang="th-TH" sz="2400" b="1" dirty="0"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ที่ลอยอยู่ในน้ำทะเล</a:t>
            </a:r>
          </a:p>
          <a:p>
            <a:pPr algn="ctr"/>
            <a:r>
              <a:rPr lang="th-TH" sz="2400" b="1" dirty="0"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มีขนาดที่เล็กลง</a:t>
            </a:r>
            <a:endParaRPr lang="en-US" sz="2400" b="1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pic>
        <p:nvPicPr>
          <p:cNvPr id="5" name="รูปภาพ 5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8788" y="861756"/>
            <a:ext cx="2724656" cy="2036246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7796742" y="884648"/>
            <a:ext cx="2771622" cy="408880"/>
          </a:xfrm>
          <a:prstGeom prst="roundRect">
            <a:avLst/>
          </a:prstGeom>
          <a:solidFill>
            <a:srgbClr val="D09666"/>
          </a:solidFill>
          <a:ln>
            <a:solidFill>
              <a:srgbClr val="D09666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solidFill>
                  <a:schemeClr val="bg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ตู้ปลา น้ำทะเล + ทราย</a:t>
            </a:r>
          </a:p>
        </p:txBody>
      </p:sp>
      <p:pic>
        <p:nvPicPr>
          <p:cNvPr id="7" name="image45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99" t="44108" r="38028" b="34473"/>
          <a:stretch/>
        </p:blipFill>
        <p:spPr bwMode="auto">
          <a:xfrm>
            <a:off x="4975672" y="3043626"/>
            <a:ext cx="1831391" cy="1710636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5776975" y="4288470"/>
            <a:ext cx="1311576" cy="461665"/>
          </a:xfrm>
          <a:prstGeom prst="rect">
            <a:avLst/>
          </a:prstGeom>
          <a:solidFill>
            <a:srgbClr val="F7D8AF"/>
          </a:solidFill>
          <a:ln>
            <a:solidFill>
              <a:srgbClr val="F7D8A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th-TH" altLang="en-US" sz="2400" b="1" dirty="0">
                <a:solidFill>
                  <a:srgbClr val="00206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สัปดาห์ที่ 36</a:t>
            </a:r>
            <a:endParaRPr kumimoji="0" lang="en-US" altLang="en-US" sz="28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658253" y="4925617"/>
            <a:ext cx="453374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400" b="1" dirty="0"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ไม่พบ </a:t>
            </a:r>
            <a:r>
              <a:rPr lang="en-US" sz="2400" b="1" dirty="0"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PBS  </a:t>
            </a:r>
            <a:endParaRPr lang="th-TH" sz="2400" b="1" dirty="0"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 algn="ctr"/>
            <a:r>
              <a:rPr lang="th-TH" sz="2400" b="1" dirty="0"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สุ่มน้ำทะเลมา</a:t>
            </a:r>
            <a:r>
              <a:rPr lang="th-TH" sz="2400" b="1" dirty="0">
                <a:latin typeface="Cordia New" panose="020B0304020202020204" pitchFamily="34" charset="-34"/>
                <a:cs typeface="Cordia New" panose="020B0304020202020204" pitchFamily="34" charset="-34"/>
              </a:rPr>
              <a:t>ตรวจด้วยกล้องจุลทรรศน์ </a:t>
            </a:r>
          </a:p>
          <a:p>
            <a:pPr algn="ctr"/>
            <a:r>
              <a:rPr lang="th-TH" sz="2400" b="1" dirty="0">
                <a:latin typeface="Cordia New" panose="020B0304020202020204" pitchFamily="34" charset="-34"/>
                <a:cs typeface="Cordia New" panose="020B0304020202020204" pitchFamily="34" charset="-34"/>
              </a:rPr>
              <a:t>พบว่า</a:t>
            </a:r>
            <a:r>
              <a:rPr lang="en-US" sz="2400" b="1" dirty="0">
                <a:latin typeface="Cordia New" panose="020B0304020202020204" pitchFamily="34" charset="-34"/>
                <a:cs typeface="Cordia New" panose="020B0304020202020204" pitchFamily="34" charset="-34"/>
              </a:rPr>
              <a:t> PBS </a:t>
            </a:r>
            <a:r>
              <a:rPr lang="th-TH" sz="2400" b="1" dirty="0"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มีขนาด</a:t>
            </a:r>
            <a:r>
              <a:rPr lang="en-US" sz="2400" b="1" dirty="0"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 5-10 µm</a:t>
            </a:r>
            <a:endParaRPr lang="en-US" sz="2400" b="1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3826" y="4925617"/>
            <a:ext cx="3756907" cy="830997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0000"/>
                </a:solidFill>
                <a:latin typeface="JasmineUPC" panose="02020603050405020304" pitchFamily="18" charset="-34"/>
                <a:ea typeface="Times New Roman" panose="02020603050405020304" pitchFamily="18" charset="0"/>
              </a:rPr>
              <a:t>PBS </a:t>
            </a:r>
            <a:r>
              <a:rPr lang="th-TH" sz="2400" b="1" dirty="0">
                <a:solidFill>
                  <a:srgbClr val="000000"/>
                </a:solidFill>
                <a:latin typeface="JasmineUPC" panose="02020603050405020304" pitchFamily="18" charset="-34"/>
                <a:ea typeface="Times New Roman" panose="02020603050405020304" pitchFamily="18" charset="0"/>
              </a:rPr>
              <a:t>ที่ลอยอยู่ในน้ำทะเล</a:t>
            </a:r>
          </a:p>
          <a:p>
            <a:pPr algn="ctr"/>
            <a:r>
              <a:rPr lang="th-TH" sz="2400" b="1" dirty="0">
                <a:solidFill>
                  <a:srgbClr val="000000"/>
                </a:solidFill>
                <a:latin typeface="JasmineUPC" panose="02020603050405020304" pitchFamily="18" charset="-34"/>
                <a:ea typeface="Times New Roman" panose="02020603050405020304" pitchFamily="18" charset="0"/>
              </a:rPr>
              <a:t>เริ่มเกิดการฉีกขาด</a:t>
            </a:r>
            <a:endParaRPr lang="en-US" sz="2400" b="1" dirty="0">
              <a:latin typeface="JasmineUPC" panose="02020603050405020304" pitchFamily="18" charset="-34"/>
            </a:endParaRPr>
          </a:p>
        </p:txBody>
      </p:sp>
      <p:pic>
        <p:nvPicPr>
          <p:cNvPr id="11" name="image67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9" t="42572" r="8630"/>
          <a:stretch/>
        </p:blipFill>
        <p:spPr bwMode="auto">
          <a:xfrm>
            <a:off x="941541" y="3050402"/>
            <a:ext cx="1824606" cy="1710636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1609590" y="4288471"/>
            <a:ext cx="1450968" cy="461665"/>
          </a:xfrm>
          <a:prstGeom prst="rect">
            <a:avLst/>
          </a:prstGeom>
          <a:solidFill>
            <a:srgbClr val="F7D8AF"/>
          </a:solidFill>
          <a:ln>
            <a:solidFill>
              <a:srgbClr val="F7D8A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th-TH" sz="2400" b="1" dirty="0">
                <a:solidFill>
                  <a:srgbClr val="002060"/>
                </a:solidFill>
                <a:latin typeface="JasmineUPC" panose="02020603050405020304" pitchFamily="18" charset="-34"/>
                <a:ea typeface="Times New Roman" panose="02020603050405020304" pitchFamily="18" charset="0"/>
              </a:rPr>
              <a:t>สัปดาห์ที่ </a:t>
            </a:r>
            <a:r>
              <a:rPr lang="en-US" sz="2400" b="1" dirty="0">
                <a:solidFill>
                  <a:srgbClr val="00206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22</a:t>
            </a:r>
            <a:r>
              <a:rPr lang="en-US" sz="2400" b="1" dirty="0">
                <a:solidFill>
                  <a:srgbClr val="002060"/>
                </a:solidFill>
                <a:latin typeface="JasmineUPC" panose="02020603050405020304" pitchFamily="18" charset="-34"/>
                <a:ea typeface="Times New Roman" panose="02020603050405020304" pitchFamily="18" charset="0"/>
              </a:rPr>
              <a:t> </a:t>
            </a:r>
            <a:endParaRPr lang="en-US" sz="2400" b="1" dirty="0">
              <a:solidFill>
                <a:srgbClr val="002060"/>
              </a:solidFill>
              <a:latin typeface="JasmineUPC" panose="02020603050405020304" pitchFamily="18" charset="-34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965112" y="3073508"/>
            <a:ext cx="1824606" cy="1693581"/>
          </a:xfrm>
          <a:prstGeom prst="rect">
            <a:avLst/>
          </a:prstGeom>
          <a:solidFill>
            <a:srgbClr val="001D7E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9987009" y="4292068"/>
            <a:ext cx="1353404" cy="461665"/>
          </a:xfrm>
          <a:prstGeom prst="rect">
            <a:avLst/>
          </a:prstGeom>
          <a:solidFill>
            <a:srgbClr val="F7D8AF"/>
          </a:solidFill>
          <a:ln>
            <a:solidFill>
              <a:srgbClr val="F7D8A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th-TH" sz="2400" b="1" dirty="0">
                <a:solidFill>
                  <a:srgbClr val="000000"/>
                </a:solidFill>
                <a:latin typeface="JasmineUPC" panose="02020603050405020304" pitchFamily="18" charset="-34"/>
                <a:ea typeface="Times New Roman" panose="02020603050405020304" pitchFamily="18" charset="0"/>
              </a:rPr>
              <a:t>สัปดาห์ที่ </a:t>
            </a:r>
            <a:r>
              <a:rPr lang="en-US" sz="2400" b="1" dirty="0"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38</a:t>
            </a:r>
            <a:r>
              <a:rPr lang="en-US" sz="2400" b="1" dirty="0">
                <a:latin typeface="JasmineUPC" panose="02020603050405020304" pitchFamily="18" charset="-34"/>
                <a:ea typeface="Times New Roman" panose="02020603050405020304" pitchFamily="18" charset="0"/>
              </a:rPr>
              <a:t> </a:t>
            </a:r>
            <a:endParaRPr lang="en-US" sz="2400" b="1" dirty="0">
              <a:latin typeface="JasmineUPC" panose="02020603050405020304" pitchFamily="18" charset="-34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798666" y="3051920"/>
            <a:ext cx="10260000" cy="0"/>
          </a:xfrm>
          <a:prstGeom prst="line">
            <a:avLst/>
          </a:prstGeom>
          <a:ln w="57150">
            <a:solidFill>
              <a:srgbClr val="E699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933319" y="3043626"/>
            <a:ext cx="0" cy="2880000"/>
          </a:xfrm>
          <a:prstGeom prst="line">
            <a:avLst/>
          </a:prstGeom>
          <a:ln w="38100">
            <a:solidFill>
              <a:srgbClr val="E699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658253" y="3073508"/>
            <a:ext cx="0" cy="2880000"/>
          </a:xfrm>
          <a:prstGeom prst="line">
            <a:avLst/>
          </a:prstGeom>
          <a:ln w="38100">
            <a:solidFill>
              <a:srgbClr val="E699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ounded Rectangle 20"/>
          <p:cNvSpPr/>
          <p:nvPr/>
        </p:nvSpPr>
        <p:spPr>
          <a:xfrm>
            <a:off x="2542491" y="827498"/>
            <a:ext cx="1827594" cy="641045"/>
          </a:xfrm>
          <a:prstGeom prst="roundRect">
            <a:avLst/>
          </a:prstGeom>
          <a:solidFill>
            <a:srgbClr val="D09666"/>
          </a:solidFill>
          <a:ln>
            <a:solidFill>
              <a:srgbClr val="D0966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b="1" dirty="0">
                <a:solidFill>
                  <a:schemeClr val="bg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ในน้ำทะเล</a:t>
            </a:r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2118170" y="76287"/>
            <a:ext cx="8398708" cy="629642"/>
          </a:xfrm>
        </p:spPr>
        <p:txBody>
          <a:bodyPr>
            <a:normAutofit fontScale="90000"/>
          </a:bodyPr>
          <a:lstStyle/>
          <a:p>
            <a:pPr algn="ctr"/>
            <a:r>
              <a:rPr lang="th-TH" b="1" dirty="0">
                <a:latin typeface="JasmineUPC" panose="02020603050405020304" pitchFamily="18" charset="-34"/>
                <a:ea typeface="AngsanaNew"/>
                <a:cs typeface="+mn-cs"/>
              </a:rPr>
              <a:t>กระบวนการย่อยสลายบรรจุภัณฑ์พลาสติกชีวภาพ</a:t>
            </a:r>
            <a:endParaRPr lang="th-TH" sz="4900" dirty="0">
              <a:solidFill>
                <a:srgbClr val="D096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7796742" y="1593700"/>
            <a:ext cx="2771622" cy="934512"/>
          </a:xfrm>
          <a:prstGeom prst="roundRect">
            <a:avLst/>
          </a:prstGeom>
          <a:solidFill>
            <a:srgbClr val="D09666"/>
          </a:solidFill>
          <a:ln>
            <a:solidFill>
              <a:srgbClr val="D0966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solidFill>
                  <a:schemeClr val="bg1"/>
                </a:solidFill>
                <a:latin typeface="Cordia New" panose="020B0304020202020204" pitchFamily="34" charset="-34"/>
                <a:ea typeface="Times New Roman" panose="02020603050405020304" pitchFamily="18" charset="0"/>
              </a:rPr>
              <a:t>นำแผ่น </a:t>
            </a:r>
            <a:r>
              <a:rPr lang="en-US" sz="2400" b="1" dirty="0">
                <a:solidFill>
                  <a:schemeClr val="bg1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PBS </a:t>
            </a:r>
            <a:r>
              <a:rPr lang="th-TH" sz="2400" b="1" dirty="0">
                <a:solidFill>
                  <a:schemeClr val="bg1"/>
                </a:solidFill>
                <a:latin typeface="Cordia New" panose="020B0304020202020204" pitchFamily="34" charset="-34"/>
                <a:ea typeface="Times New Roman" panose="02020603050405020304" pitchFamily="18" charset="0"/>
              </a:rPr>
              <a:t>ใส่ในตู้และฝังไว้ในทราย</a:t>
            </a:r>
            <a:endParaRPr lang="en-US" sz="2400" b="1" dirty="0">
              <a:solidFill>
                <a:schemeClr val="bg1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725950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A1F8475-E815-4668-B103-131ECB0D1706}"/>
              </a:ext>
            </a:extLst>
          </p:cNvPr>
          <p:cNvSpPr txBox="1">
            <a:spLocks/>
          </p:cNvSpPr>
          <p:nvPr/>
        </p:nvSpPr>
        <p:spPr>
          <a:xfrm>
            <a:off x="2381339" y="2125498"/>
            <a:ext cx="8272329" cy="736979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4800" b="1" dirty="0">
                <a:solidFill>
                  <a:srgbClr val="014598"/>
                </a:solidFill>
                <a:latin typeface="TH Sarabun New" panose="020B0500040200020003" pitchFamily="34" charset="-34"/>
                <a:cs typeface="+mn-cs"/>
              </a:rPr>
              <a:t>สรุปผลการดำเนินงานและผลผลิต (</a:t>
            </a:r>
            <a:r>
              <a:rPr lang="en-US" sz="4800" b="1" dirty="0">
                <a:solidFill>
                  <a:srgbClr val="014598"/>
                </a:solidFill>
                <a:latin typeface="TH Sarabun New" panose="020B0500040200020003" pitchFamily="34" charset="-34"/>
                <a:cs typeface="+mn-cs"/>
              </a:rPr>
              <a:t>Output)</a:t>
            </a:r>
          </a:p>
        </p:txBody>
      </p:sp>
    </p:spTree>
    <p:extLst>
      <p:ext uri="{BB962C8B-B14F-4D97-AF65-F5344CB8AC3E}">
        <p14:creationId xmlns:p14="http://schemas.microsoft.com/office/powerpoint/2010/main" val="6542779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E231117-F1BB-47E9-B421-5B44A3157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28629" y="6425362"/>
            <a:ext cx="750627" cy="365125"/>
          </a:xfrm>
        </p:spPr>
        <p:txBody>
          <a:bodyPr/>
          <a:lstStyle/>
          <a:p>
            <a:pPr algn="r"/>
            <a:fld id="{0218BFF7-329C-4A2B-A0D2-F921F069E31C}" type="slidenum">
              <a:rPr lang="th-TH" sz="2800" b="1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pPr algn="r"/>
              <a:t>18</a:t>
            </a:fld>
            <a:endParaRPr lang="th-TH" sz="2800" b="1" dirty="0">
              <a:solidFill>
                <a:schemeClr val="bg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xmlns="" id="{8B2F5A13-61F9-414E-AC77-707732A8BE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0135056"/>
              </p:ext>
            </p:extLst>
          </p:nvPr>
        </p:nvGraphicFramePr>
        <p:xfrm>
          <a:off x="191644" y="258995"/>
          <a:ext cx="11715184" cy="53258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75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85759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845287">
                <a:tc>
                  <a:txBody>
                    <a:bodyPr/>
                    <a:lstStyle/>
                    <a:p>
                      <a:pPr algn="ctr"/>
                      <a:r>
                        <a:rPr lang="th-TH" sz="44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กรอบการวิจัยที่เสนอ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44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ผลผลิต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57377"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th-TH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กรอบวิจัยที่ 2 </a:t>
                      </a:r>
                      <a:r>
                        <a:rPr lang="th-TH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วิจัยเพื่อนำไปสู่การขับเคลื่อนเชิงนโยบายในการบริหาร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th-TH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þ"/>
                      </a:pPr>
                      <a:r>
                        <a:rPr lang="th-TH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2.2) วิจัยและพัฒนาเพื่อนำนวัตกรรมมาใช้ในการจัดการและการลดขยะทะเล เช่น การย่อยขยะทะเล เทคโนโลยีการเก็บรวบรวม เก็บกัก แปรสภาพ (การตัด อัด หรือลดขนาด/ปริมาตรขยะ) และการขนส่งขยะทะเล เทคโนโลยีการลดขยะจากแหล่งกำเนิด และเทคโนโลยีการกั้นขยะตั้งแต่ต้นทางก่อนลงสู่ทะเล เป็นต้น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þ"/>
                      </a:pPr>
                      <a:r>
                        <a:rPr lang="th-TH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2.3) วิจัยเพื่อสร้างต้นแบบในการจัดการปัญหาขยะจากพื้นที่บนบกลงสู่แหล่งน้ำ รวมทั้งสร้างธุรกิจต้นแบบรองรับการผลิตผลิตภัณฑ์รีไซเคิลจากขยะพลาสติกประเภทต่าง ๆ โดยอาศัยเทคโนโลยี นวัตกรรม การบริหารจัดการ และการมีส่วนร่วมของคนในชุมชนกับหน่วยงานภาครัฐและภาคเอกชนในการบริหารจัดการขยะพลาสติกแบบบูรณาการและยั่งยืน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</a:t>
                      </a:r>
                      <a:r>
                        <a:rPr lang="th-TH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2.4) การวิจัยแนวทางเพื่อกำหนดนโยบายการเก็บรวบรวมและนำขยะทะเลประเภทต่าง ๆ มาใช้ประโยชน์ และสร้างมูลค่าจากขยะทะเล รวมทั้งการลดการใช้ผลิตภัณฑ์พลาสติกแบบใช้ครั้งเดียว</a:t>
                      </a:r>
                      <a:endParaRPr lang="th-TH" sz="44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þ"/>
                      </a:pP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þ"/>
                      </a:pP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þ"/>
                      </a:pPr>
                      <a:r>
                        <a:rPr lang="th-TH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ข้อมูลวงจรขยะพลาสติกที่ ประเภทและปริมาณขยะพลาสติกตกค้างบนบกและในทะเลในพื้นที่ศึกษาที่ จำแนก 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single use plastic </a:t>
                      </a:r>
                      <a:r>
                        <a:rPr lang="th-TH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จากขยะพลาสติกทั้งหมด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 action="ppaction://hlinkpres?slideindex=1&amp;slidetitle="/>
                        </a:rPr>
                        <a:t>output 1.pptx</a:t>
                      </a:r>
                      <a:endParaRPr lang="th-TH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</a:t>
                      </a:r>
                      <a:r>
                        <a:rPr lang="th-TH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นวัตกรรมการจัดการและการลดขยะทะเลในเชิงสังคมและในเชิงเทคโนโลยี (ระบุ)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 action="ppaction://hlinkpres?slideindex=1&amp;slidetitle="/>
                        </a:rPr>
                        <a:t>output 2.pptx</a:t>
                      </a:r>
                      <a:r>
                        <a:rPr lang="th-TH" sz="1800" u="non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  <a:endParaRPr lang="en-US" sz="1800" u="non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th-TH" sz="1800" u="dotted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ในเชิงพฤติกรรม/สังคม 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u="non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</a:t>
                      </a:r>
                      <a:r>
                        <a:rPr lang="en-US" sz="1800" u="dotted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th-TH" sz="1800" u="dotted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สร้างค่านิยมในการมาใช้พลาสติกย่อยสลายได้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u="non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</a:t>
                      </a:r>
                      <a:r>
                        <a:rPr lang="en-US" sz="1800" u="dotted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th-TH" sz="1800" u="dotted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สร้างจิตสำนึกในการทิ้งขยะให้ถูกที่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th-TH" sz="1800" u="dotted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เชิงเทคโนโลยี : กระบวนการย่อยสลายที่มีประสิทธิภาพ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þ"/>
                      </a:pPr>
                      <a:r>
                        <a:rPr lang="th-TH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ผลิตภัณฑ์เพื่อทดแทนการใช้  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single use plastic </a:t>
                      </a:r>
                      <a:r>
                        <a:rPr lang="th-TH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(ระบุ) </a:t>
                      </a:r>
                      <a:r>
                        <a:rPr lang="th-TH" sz="1800" u="dotted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บรรจุภัณฑ์จากพลาสติกชีวภาพ</a:t>
                      </a:r>
                      <a:r>
                        <a:rPr lang="en-US" sz="1800" u="dotted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u="dotted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 action="ppaction://hlinkpres?slideindex=1&amp;slidetitle="/>
                        </a:rPr>
                        <a:t>output 3.pptx</a:t>
                      </a:r>
                      <a:endParaRPr lang="th-TH" sz="1800" u="dotted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</a:t>
                      </a:r>
                      <a:r>
                        <a:rPr lang="th-TH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แบบจำลองเชิงแนวคิดในการควบคุมขยะกลุ่มเป้าหมายในพื้นที่ศึกษา</a:t>
                      </a:r>
                      <a:r>
                        <a:rPr lang="th-TH" sz="18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5" action="ppaction://hlinkpres?slideindex=1&amp;slidetitle="/>
                        </a:rPr>
                        <a:t>output 4.pptx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69756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E231117-F1BB-47E9-B421-5B44A3157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28629" y="6425362"/>
            <a:ext cx="750627" cy="365125"/>
          </a:xfrm>
        </p:spPr>
        <p:txBody>
          <a:bodyPr/>
          <a:lstStyle/>
          <a:p>
            <a:pPr algn="r"/>
            <a:fld id="{0218BFF7-329C-4A2B-A0D2-F921F069E31C}" type="slidenum">
              <a:rPr lang="th-TH" sz="2800" b="1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pPr algn="r"/>
              <a:t>19</a:t>
            </a:fld>
            <a:endParaRPr lang="th-TH" sz="2800" b="1" dirty="0">
              <a:solidFill>
                <a:schemeClr val="bg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0A1F8475-E815-4668-B103-131ECB0D1706}"/>
              </a:ext>
            </a:extLst>
          </p:cNvPr>
          <p:cNvSpPr txBox="1">
            <a:spLocks/>
          </p:cNvSpPr>
          <p:nvPr/>
        </p:nvSpPr>
        <p:spPr>
          <a:xfrm>
            <a:off x="1682916" y="2444197"/>
            <a:ext cx="9140996" cy="736979"/>
          </a:xfrm>
          <a:prstGeom prst="rect">
            <a:avLst/>
          </a:prstGeom>
        </p:spPr>
        <p:txBody>
          <a:bodyPr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4800" b="1" dirty="0">
                <a:solidFill>
                  <a:srgbClr val="000099"/>
                </a:solidFill>
                <a:latin typeface="TH Sarabun New" panose="020B0500040200020003" pitchFamily="34" charset="-34"/>
                <a:cs typeface="+mn-cs"/>
              </a:rPr>
              <a:t>ข้อเสนอแนะที่ได้จากการวิจัย</a:t>
            </a:r>
            <a:endParaRPr lang="en-US" sz="4800" b="1" dirty="0">
              <a:solidFill>
                <a:srgbClr val="000099"/>
              </a:solidFill>
              <a:latin typeface="TH Sarabun New" panose="020B0500040200020003" pitchFamily="34" charset="-3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60380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1147896" y="910615"/>
            <a:ext cx="9828730" cy="5057636"/>
          </a:xfrm>
          <a:prstGeom prst="ellipse">
            <a:avLst/>
          </a:prstGeom>
          <a:solidFill>
            <a:srgbClr val="0A152B"/>
          </a:solidFill>
          <a:ln>
            <a:solidFill>
              <a:srgbClr val="123C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Oval 3"/>
          <p:cNvSpPr/>
          <p:nvPr/>
        </p:nvSpPr>
        <p:spPr>
          <a:xfrm>
            <a:off x="1155251" y="1384929"/>
            <a:ext cx="7113234" cy="4083113"/>
          </a:xfrm>
          <a:prstGeom prst="ellipse">
            <a:avLst/>
          </a:prstGeom>
          <a:solidFill>
            <a:srgbClr val="123C64"/>
          </a:solidFill>
          <a:ln>
            <a:solidFill>
              <a:srgbClr val="123C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Oval 1"/>
          <p:cNvSpPr/>
          <p:nvPr/>
        </p:nvSpPr>
        <p:spPr>
          <a:xfrm>
            <a:off x="1147420" y="2133992"/>
            <a:ext cx="3389461" cy="2574260"/>
          </a:xfrm>
          <a:prstGeom prst="ellipse">
            <a:avLst/>
          </a:prstGeom>
          <a:solidFill>
            <a:srgbClr val="57CAE9"/>
          </a:solidFill>
          <a:ln>
            <a:solidFill>
              <a:srgbClr val="57CA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solidFill>
                <a:srgbClr val="135AAA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37804" y="2979073"/>
            <a:ext cx="28957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b="1" dirty="0">
                <a:solidFill>
                  <a:srgbClr val="FCB65E"/>
                </a:solidFill>
              </a:rPr>
              <a:t>Project</a:t>
            </a:r>
          </a:p>
          <a:p>
            <a:pPr lvl="0" algn="ctr"/>
            <a:r>
              <a:rPr lang="th-TH" sz="2400" b="1" dirty="0">
                <a:solidFill>
                  <a:schemeClr val="bg1"/>
                </a:solidFill>
              </a:rPr>
              <a:t>ทะเลไทยไร้ขยะ </a:t>
            </a:r>
            <a:r>
              <a:rPr lang="en-US" sz="2400" b="1" dirty="0">
                <a:solidFill>
                  <a:schemeClr val="bg1"/>
                </a:solidFill>
              </a:rPr>
              <a:t>@</a:t>
            </a:r>
            <a:r>
              <a:rPr lang="th-TH" sz="2400" b="1" dirty="0">
                <a:solidFill>
                  <a:schemeClr val="bg1"/>
                </a:solidFill>
              </a:rPr>
              <a:t>บางแสน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67781" y="3018953"/>
            <a:ext cx="3303577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b="1" dirty="0">
                <a:solidFill>
                  <a:srgbClr val="FCB6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Boundary Partners/</a:t>
            </a:r>
          </a:p>
          <a:p>
            <a:pPr lvl="0" algn="ctr"/>
            <a:r>
              <a:rPr lang="en-US" b="1" dirty="0">
                <a:solidFill>
                  <a:srgbClr val="FCB6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Outcomes: Changes in behavior</a:t>
            </a:r>
          </a:p>
          <a:p>
            <a:pPr lvl="0" algn="ctr"/>
            <a:endParaRPr lang="en-US" sz="1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th-TH" b="1" dirty="0">
                <a:solidFill>
                  <a:schemeClr val="bg1"/>
                </a:solidFill>
                <a:latin typeface="TH SarabunPSK" panose="020B0500040200020003" pitchFamily="34" charset="-34"/>
              </a:rPr>
              <a:t>นวัตกรรมการจัดการและการลดขยะทะเลในเชิงสังคมและในเชิงเทคโนโลยี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237783" y="3018953"/>
            <a:ext cx="2699092" cy="1084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b="1" dirty="0">
                <a:solidFill>
                  <a:srgbClr val="FCB6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Beneficiaries</a:t>
            </a:r>
          </a:p>
          <a:p>
            <a:pPr lvl="0" algn="ctr"/>
            <a:endParaRPr lang="en-US" sz="105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th-TH" b="1" dirty="0">
                <a:solidFill>
                  <a:schemeClr val="bg1"/>
                </a:solidFill>
                <a:latin typeface="TH SarabunPSK" panose="020B0500040200020003" pitchFamily="34" charset="-34"/>
              </a:rPr>
              <a:t>ลดปริมาณขยะที่ส่งผลกระทบต่อระบบนิเวศทางทะเล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37452" y="124994"/>
            <a:ext cx="87653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A15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Outcome Mapping: </a:t>
            </a:r>
            <a:r>
              <a:rPr lang="th-TH" sz="3600" b="1" dirty="0">
                <a:solidFill>
                  <a:srgbClr val="0A15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ทะเลไทยไร้ขยะ </a:t>
            </a:r>
            <a:r>
              <a:rPr lang="en-US" sz="3600" b="1" dirty="0">
                <a:solidFill>
                  <a:srgbClr val="0A15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@</a:t>
            </a:r>
            <a:r>
              <a:rPr lang="th-TH" sz="3600" b="1" dirty="0">
                <a:solidFill>
                  <a:srgbClr val="0A15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บางแสน</a:t>
            </a:r>
          </a:p>
        </p:txBody>
      </p:sp>
      <p:grpSp>
        <p:nvGrpSpPr>
          <p:cNvPr id="43" name="Group 42"/>
          <p:cNvGrpSpPr/>
          <p:nvPr/>
        </p:nvGrpSpPr>
        <p:grpSpPr>
          <a:xfrm>
            <a:off x="3335987" y="1467585"/>
            <a:ext cx="4544640" cy="1304400"/>
            <a:chOff x="3374087" y="1467585"/>
            <a:chExt cx="4544640" cy="1304400"/>
          </a:xfrm>
        </p:grpSpPr>
        <p:sp>
          <p:nvSpPr>
            <p:cNvPr id="10" name="TextBox 9"/>
            <p:cNvSpPr txBox="1"/>
            <p:nvPr/>
          </p:nvSpPr>
          <p:spPr>
            <a:xfrm>
              <a:off x="3374087" y="1715352"/>
              <a:ext cx="8170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b="1" dirty="0">
                  <a:solidFill>
                    <a:schemeClr val="bg1"/>
                  </a:solidFill>
                </a:rPr>
                <a:t>เทศบาล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293305" y="1467585"/>
              <a:ext cx="10477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b="1" dirty="0">
                  <a:solidFill>
                    <a:schemeClr val="bg1"/>
                  </a:solidFill>
                </a:rPr>
                <a:t>ผู้ค้าชายหาด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586024" y="1467585"/>
              <a:ext cx="10681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b="1" dirty="0">
                  <a:solidFill>
                    <a:schemeClr val="bg1"/>
                  </a:solidFill>
                </a:rPr>
                <a:t>นักท่องเที่ยว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503585" y="1890031"/>
              <a:ext cx="14151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b="1" dirty="0">
                  <a:solidFill>
                    <a:schemeClr val="bg1"/>
                  </a:solidFill>
                </a:rPr>
                <a:t>ประชาชน/ชุมชน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037508" y="2371875"/>
              <a:ext cx="74357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000" b="1" dirty="0">
                  <a:solidFill>
                    <a:schemeClr val="bg1"/>
                  </a:solidFill>
                </a:rPr>
                <a:t>รัฐบาล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720849" y="1932695"/>
              <a:ext cx="1133526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b="1" dirty="0">
                  <a:solidFill>
                    <a:schemeClr val="bg1"/>
                  </a:solidFill>
                </a:rPr>
                <a:t>บริษัทผู้ผลิต </a:t>
              </a:r>
              <a:r>
                <a:rPr lang="en-US" sz="1600" b="1" dirty="0" err="1">
                  <a:solidFill>
                    <a:schemeClr val="bg1"/>
                  </a:solidFill>
                </a:rPr>
                <a:t>Bioplastic</a:t>
              </a:r>
              <a:endParaRPr lang="th-TH" sz="1600" b="1" dirty="0">
                <a:solidFill>
                  <a:schemeClr val="bg1"/>
                </a:solidFill>
              </a:endParaRPr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 flipV="1">
              <a:off x="4005305" y="1666755"/>
              <a:ext cx="288000" cy="107368"/>
            </a:xfrm>
            <a:prstGeom prst="straightConnector1">
              <a:avLst/>
            </a:prstGeom>
            <a:ln w="28575">
              <a:solidFill>
                <a:srgbClr val="FCB65E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V="1">
              <a:off x="5269926" y="1634999"/>
              <a:ext cx="324000" cy="2833"/>
            </a:xfrm>
            <a:prstGeom prst="straightConnector1">
              <a:avLst/>
            </a:prstGeom>
            <a:ln w="28575">
              <a:solidFill>
                <a:srgbClr val="FCB65E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6530634" y="1730388"/>
              <a:ext cx="241008" cy="149421"/>
            </a:xfrm>
            <a:prstGeom prst="straightConnector1">
              <a:avLst/>
            </a:prstGeom>
            <a:ln w="28575">
              <a:solidFill>
                <a:srgbClr val="FCB65E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flipH="1" flipV="1">
              <a:off x="4170752" y="1950823"/>
              <a:ext cx="542967" cy="161268"/>
            </a:xfrm>
            <a:prstGeom prst="straightConnector1">
              <a:avLst/>
            </a:prstGeom>
            <a:ln w="28575">
              <a:solidFill>
                <a:srgbClr val="FCB65E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flipH="1">
              <a:off x="6654188" y="2221928"/>
              <a:ext cx="144141" cy="149947"/>
            </a:xfrm>
            <a:prstGeom prst="straightConnector1">
              <a:avLst/>
            </a:prstGeom>
            <a:ln w="28575">
              <a:solidFill>
                <a:srgbClr val="FCB65E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flipH="1" flipV="1">
              <a:off x="5770475" y="2357328"/>
              <a:ext cx="249953" cy="145479"/>
            </a:xfrm>
            <a:prstGeom prst="straightConnector1">
              <a:avLst/>
            </a:prstGeom>
            <a:ln w="28575">
              <a:solidFill>
                <a:srgbClr val="FCB65E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urved Connector 38"/>
            <p:cNvCxnSpPr>
              <a:endCxn id="10" idx="2"/>
            </p:cNvCxnSpPr>
            <p:nvPr/>
          </p:nvCxnSpPr>
          <p:spPr>
            <a:xfrm rot="10800000">
              <a:off x="3782622" y="2084684"/>
              <a:ext cx="2191270" cy="622048"/>
            </a:xfrm>
            <a:prstGeom prst="curvedConnector2">
              <a:avLst/>
            </a:prstGeom>
            <a:ln w="28575">
              <a:solidFill>
                <a:srgbClr val="FCB65E"/>
              </a:solidFill>
              <a:prstDash val="dash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575166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799" y="790576"/>
            <a:ext cx="8720301" cy="4214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5250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กลุ่ม 49">
            <a:extLst>
              <a:ext uri="{FF2B5EF4-FFF2-40B4-BE49-F238E27FC236}">
                <a16:creationId xmlns:a16="http://schemas.microsoft.com/office/drawing/2014/main" xmlns="" id="{6CC581C7-2DCA-488D-9831-8FA05C528083}"/>
              </a:ext>
            </a:extLst>
          </p:cNvPr>
          <p:cNvGrpSpPr/>
          <p:nvPr/>
        </p:nvGrpSpPr>
        <p:grpSpPr>
          <a:xfrm>
            <a:off x="1405651" y="1404650"/>
            <a:ext cx="8587234" cy="5040726"/>
            <a:chOff x="6871317" y="3260409"/>
            <a:chExt cx="3879541" cy="3585028"/>
          </a:xfrm>
          <a:solidFill>
            <a:schemeClr val="bg1"/>
          </a:solidFill>
        </p:grpSpPr>
        <p:sp>
          <p:nvSpPr>
            <p:cNvPr id="7" name="สี่เหลี่ยมผืนผ้า 6">
              <a:extLst>
                <a:ext uri="{FF2B5EF4-FFF2-40B4-BE49-F238E27FC236}">
                  <a16:creationId xmlns:a16="http://schemas.microsoft.com/office/drawing/2014/main" xmlns="" id="{CB2B669D-B844-4C9D-84CA-D2BD7B57B572}"/>
                </a:ext>
              </a:extLst>
            </p:cNvPr>
            <p:cNvSpPr/>
            <p:nvPr/>
          </p:nvSpPr>
          <p:spPr>
            <a:xfrm>
              <a:off x="6871317" y="3307325"/>
              <a:ext cx="3879541" cy="353811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grpSp>
          <p:nvGrpSpPr>
            <p:cNvPr id="34" name="กลุ่ม 33">
              <a:extLst>
                <a:ext uri="{FF2B5EF4-FFF2-40B4-BE49-F238E27FC236}">
                  <a16:creationId xmlns:a16="http://schemas.microsoft.com/office/drawing/2014/main" xmlns="" id="{06857F38-5F1C-4560-958B-0EE48E59D56D}"/>
                </a:ext>
              </a:extLst>
            </p:cNvPr>
            <p:cNvGrpSpPr/>
            <p:nvPr/>
          </p:nvGrpSpPr>
          <p:grpSpPr>
            <a:xfrm>
              <a:off x="7095471" y="3260409"/>
              <a:ext cx="3068906" cy="3530830"/>
              <a:chOff x="698678" y="2999746"/>
              <a:chExt cx="2864225" cy="3530830"/>
            </a:xfrm>
            <a:grpFill/>
          </p:grpSpPr>
          <p:sp>
            <p:nvSpPr>
              <p:cNvPr id="35" name="กล่องข้อความ 34">
                <a:extLst>
                  <a:ext uri="{FF2B5EF4-FFF2-40B4-BE49-F238E27FC236}">
                    <a16:creationId xmlns:a16="http://schemas.microsoft.com/office/drawing/2014/main" xmlns="" id="{096E0DC5-04FA-4475-9E34-81482B10688A}"/>
                  </a:ext>
                </a:extLst>
              </p:cNvPr>
              <p:cNvSpPr txBox="1"/>
              <p:nvPr/>
            </p:nvSpPr>
            <p:spPr>
              <a:xfrm>
                <a:off x="1141522" y="5621074"/>
                <a:ext cx="278165" cy="46166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/>
                  <a:t>I</a:t>
                </a:r>
                <a:endParaRPr lang="th-TH" sz="2400" b="1" dirty="0"/>
              </a:p>
            </p:txBody>
          </p:sp>
          <p:sp>
            <p:nvSpPr>
              <p:cNvPr id="36" name="กล่องข้อความ 35">
                <a:extLst>
                  <a:ext uri="{FF2B5EF4-FFF2-40B4-BE49-F238E27FC236}">
                    <a16:creationId xmlns:a16="http://schemas.microsoft.com/office/drawing/2014/main" xmlns="" id="{55FBF7BD-4504-4FED-89F0-80F4B033E80F}"/>
                  </a:ext>
                </a:extLst>
              </p:cNvPr>
              <p:cNvSpPr txBox="1"/>
              <p:nvPr/>
            </p:nvSpPr>
            <p:spPr>
              <a:xfrm>
                <a:off x="2082183" y="5621074"/>
                <a:ext cx="278165" cy="46166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/>
                  <a:t>II</a:t>
                </a:r>
                <a:endParaRPr lang="th-TH" sz="2400" b="1" dirty="0"/>
              </a:p>
            </p:txBody>
          </p:sp>
          <p:sp>
            <p:nvSpPr>
              <p:cNvPr id="37" name="กล่องข้อความ 36">
                <a:extLst>
                  <a:ext uri="{FF2B5EF4-FFF2-40B4-BE49-F238E27FC236}">
                    <a16:creationId xmlns:a16="http://schemas.microsoft.com/office/drawing/2014/main" xmlns="" id="{E77D4C20-24D0-4103-90E0-DB50A34257A1}"/>
                  </a:ext>
                </a:extLst>
              </p:cNvPr>
              <p:cNvSpPr txBox="1"/>
              <p:nvPr/>
            </p:nvSpPr>
            <p:spPr>
              <a:xfrm>
                <a:off x="3052441" y="5621074"/>
                <a:ext cx="406892" cy="46166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/>
                  <a:t>III</a:t>
                </a:r>
                <a:endParaRPr lang="th-TH" sz="2400" b="1" dirty="0"/>
              </a:p>
            </p:txBody>
          </p:sp>
          <p:grpSp>
            <p:nvGrpSpPr>
              <p:cNvPr id="40" name="กลุ่ม 39">
                <a:extLst>
                  <a:ext uri="{FF2B5EF4-FFF2-40B4-BE49-F238E27FC236}">
                    <a16:creationId xmlns:a16="http://schemas.microsoft.com/office/drawing/2014/main" xmlns="" id="{7CF1A49D-1985-45BD-B957-3FDF98879084}"/>
                  </a:ext>
                </a:extLst>
              </p:cNvPr>
              <p:cNvGrpSpPr/>
              <p:nvPr/>
            </p:nvGrpSpPr>
            <p:grpSpPr>
              <a:xfrm>
                <a:off x="698678" y="2999746"/>
                <a:ext cx="2864225" cy="3530830"/>
                <a:chOff x="820008" y="712584"/>
                <a:chExt cx="2864225" cy="3530830"/>
              </a:xfrm>
              <a:grpFill/>
            </p:grpSpPr>
            <p:cxnSp>
              <p:nvCxnSpPr>
                <p:cNvPr id="43" name="ลูกศรเชื่อมต่อแบบตรง 42">
                  <a:extLst>
                    <a:ext uri="{FF2B5EF4-FFF2-40B4-BE49-F238E27FC236}">
                      <a16:creationId xmlns:a16="http://schemas.microsoft.com/office/drawing/2014/main" xmlns="" id="{110C1591-0BA9-469B-B8E8-E874875F04F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976544" y="1056443"/>
                  <a:ext cx="0" cy="2707689"/>
                </a:xfrm>
                <a:prstGeom prst="straightConnector1">
                  <a:avLst/>
                </a:prstGeom>
                <a:grpFill/>
                <a:ln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ลูกศรเชื่อมต่อแบบตรง 43">
                  <a:extLst>
                    <a:ext uri="{FF2B5EF4-FFF2-40B4-BE49-F238E27FC236}">
                      <a16:creationId xmlns:a16="http://schemas.microsoft.com/office/drawing/2014/main" xmlns="" id="{D03D67E5-C1FD-4847-8C19-5E59572BBAA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 flipV="1">
                  <a:off x="2330389" y="2410288"/>
                  <a:ext cx="0" cy="2707689"/>
                </a:xfrm>
                <a:prstGeom prst="straightConnector1">
                  <a:avLst/>
                </a:prstGeom>
                <a:grpFill/>
                <a:ln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45" name="กล่องข้อความ 44">
                  <a:extLst>
                    <a:ext uri="{FF2B5EF4-FFF2-40B4-BE49-F238E27FC236}">
                      <a16:creationId xmlns:a16="http://schemas.microsoft.com/office/drawing/2014/main" xmlns="" id="{AAB02B7C-09C1-4648-A612-C676D5C3A38E}"/>
                    </a:ext>
                  </a:extLst>
                </p:cNvPr>
                <p:cNvSpPr txBox="1"/>
                <p:nvPr/>
              </p:nvSpPr>
              <p:spPr>
                <a:xfrm>
                  <a:off x="820008" y="712584"/>
                  <a:ext cx="542471" cy="284563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b="1" dirty="0"/>
                    <a:t>Value</a:t>
                  </a:r>
                  <a:endParaRPr lang="th-TH" sz="2000" b="1" dirty="0"/>
                </a:p>
              </p:txBody>
            </p:sp>
            <p:sp>
              <p:nvSpPr>
                <p:cNvPr id="48" name="กล่องข้อความ 47">
                  <a:extLst>
                    <a:ext uri="{FF2B5EF4-FFF2-40B4-BE49-F238E27FC236}">
                      <a16:creationId xmlns:a16="http://schemas.microsoft.com/office/drawing/2014/main" xmlns="" id="{A0604EFA-92F8-462D-9D86-EA5A2111D344}"/>
                    </a:ext>
                  </a:extLst>
                </p:cNvPr>
                <p:cNvSpPr txBox="1"/>
                <p:nvPr/>
              </p:nvSpPr>
              <p:spPr>
                <a:xfrm>
                  <a:off x="2010799" y="3958851"/>
                  <a:ext cx="396592" cy="284563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000" b="1" dirty="0"/>
                    <a:t>Phase</a:t>
                  </a:r>
                  <a:endParaRPr lang="th-TH" sz="2000" b="1" dirty="0"/>
                </a:p>
              </p:txBody>
            </p:sp>
          </p:grpSp>
        </p:grpSp>
      </p:grpSp>
      <p:sp>
        <p:nvSpPr>
          <p:cNvPr id="51" name="สี่เหลี่ยมผืนผ้า 50">
            <a:extLst>
              <a:ext uri="{FF2B5EF4-FFF2-40B4-BE49-F238E27FC236}">
                <a16:creationId xmlns:a16="http://schemas.microsoft.com/office/drawing/2014/main" xmlns="" id="{A584322C-F33E-416D-A7B2-B9125C3944C4}"/>
              </a:ext>
            </a:extLst>
          </p:cNvPr>
          <p:cNvSpPr/>
          <p:nvPr/>
        </p:nvSpPr>
        <p:spPr>
          <a:xfrm>
            <a:off x="4332973" y="303065"/>
            <a:ext cx="1915909" cy="461665"/>
          </a:xfrm>
          <a:prstGeom prst="rect">
            <a:avLst/>
          </a:prstGeom>
          <a:solidFill>
            <a:srgbClr val="C1E7EC"/>
          </a:solidFill>
          <a:ln>
            <a:solidFill>
              <a:srgbClr val="CBEAE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th-TH" sz="2400" b="1" dirty="0">
                <a:latin typeface="Cordia New" panose="020B0304020202020204" pitchFamily="34" charset="-34"/>
                <a:cs typeface="Cordia New" panose="020B0304020202020204" pitchFamily="34" charset="-34"/>
              </a:rPr>
              <a:t>ระยะสั้น-กลาง-ยาว</a:t>
            </a:r>
            <a:endParaRPr lang="th-TH" sz="2400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172891083"/>
              </p:ext>
            </p:extLst>
          </p:nvPr>
        </p:nvGraphicFramePr>
        <p:xfrm>
          <a:off x="2247731" y="1471599"/>
          <a:ext cx="6837568" cy="41671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5735" y="3631751"/>
            <a:ext cx="2948583" cy="15034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240" y="1851012"/>
            <a:ext cx="1855566" cy="12340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8052653" y="5106111"/>
            <a:ext cx="17116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Sustainable Tourism</a:t>
            </a:r>
            <a:endParaRPr lang="th-T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27777" y="3702526"/>
            <a:ext cx="1490557" cy="646331"/>
          </a:xfrm>
          <a:prstGeom prst="rect">
            <a:avLst/>
          </a:prstGeom>
          <a:solidFill>
            <a:srgbClr val="CBEAEF"/>
          </a:solidFill>
          <a:ln w="19050" cap="rnd">
            <a:solidFill>
              <a:srgbClr val="CBEAEF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/>
              <a:t>AccreditationBody</a:t>
            </a:r>
            <a:r>
              <a:rPr lang="en-US" b="1" dirty="0"/>
              <a:t> </a:t>
            </a:r>
            <a:r>
              <a:rPr lang="en-US" sz="1100" b="1" dirty="0"/>
              <a:t>(Area Based)</a:t>
            </a:r>
            <a:endParaRPr lang="th-TH" sz="1100" b="1" dirty="0"/>
          </a:p>
        </p:txBody>
      </p:sp>
      <p:sp>
        <p:nvSpPr>
          <p:cNvPr id="52" name="TextBox 12">
            <a:extLst>
              <a:ext uri="{FF2B5EF4-FFF2-40B4-BE49-F238E27FC236}">
                <a16:creationId xmlns:a16="http://schemas.microsoft.com/office/drawing/2014/main" xmlns="" id="{1DA8CD4D-A892-439C-8EA3-B0D79A78C684}"/>
              </a:ext>
            </a:extLst>
          </p:cNvPr>
          <p:cNvSpPr txBox="1"/>
          <p:nvPr/>
        </p:nvSpPr>
        <p:spPr>
          <a:xfrm>
            <a:off x="459579" y="179955"/>
            <a:ext cx="3397523" cy="584775"/>
          </a:xfrm>
          <a:prstGeom prst="rect">
            <a:avLst/>
          </a:prstGeom>
          <a:solidFill>
            <a:srgbClr val="9FDAE2"/>
          </a:solidFill>
          <a:ln>
            <a:solidFill>
              <a:srgbClr val="9FDAE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latin typeface="Cordia New" panose="020B0304020202020204" pitchFamily="34" charset="-34"/>
                <a:cs typeface="Cordia New" panose="020B0304020202020204" pitchFamily="34" charset="-34"/>
              </a:rPr>
              <a:t>แนวทางการแก้ปัญหา</a:t>
            </a:r>
          </a:p>
        </p:txBody>
      </p:sp>
    </p:spTree>
    <p:extLst>
      <p:ext uri="{BB962C8B-B14F-4D97-AF65-F5344CB8AC3E}">
        <p14:creationId xmlns:p14="http://schemas.microsoft.com/office/powerpoint/2010/main" val="20758330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ตาราง 8">
            <a:extLst>
              <a:ext uri="{FF2B5EF4-FFF2-40B4-BE49-F238E27FC236}">
                <a16:creationId xmlns:a16="http://schemas.microsoft.com/office/drawing/2014/main" xmlns="" id="{7AC362ED-9AB9-4D5F-B7FD-73E8630165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9798403"/>
              </p:ext>
            </p:extLst>
          </p:nvPr>
        </p:nvGraphicFramePr>
        <p:xfrm>
          <a:off x="2218778" y="1906237"/>
          <a:ext cx="6969396" cy="208500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66618">
                  <a:extLst>
                    <a:ext uri="{9D8B030D-6E8A-4147-A177-3AD203B41FA5}">
                      <a16:colId xmlns:a16="http://schemas.microsoft.com/office/drawing/2014/main" xmlns="" val="3308404009"/>
                    </a:ext>
                  </a:extLst>
                </a:gridCol>
                <a:gridCol w="1501704">
                  <a:extLst>
                    <a:ext uri="{9D8B030D-6E8A-4147-A177-3AD203B41FA5}">
                      <a16:colId xmlns:a16="http://schemas.microsoft.com/office/drawing/2014/main" xmlns="" val="1803830870"/>
                    </a:ext>
                  </a:extLst>
                </a:gridCol>
                <a:gridCol w="1729711">
                  <a:extLst>
                    <a:ext uri="{9D8B030D-6E8A-4147-A177-3AD203B41FA5}">
                      <a16:colId xmlns:a16="http://schemas.microsoft.com/office/drawing/2014/main" xmlns="" val="1748819706"/>
                    </a:ext>
                  </a:extLst>
                </a:gridCol>
                <a:gridCol w="237136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69207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Effect </a:t>
                      </a:r>
                      <a:endParaRPr lang="th-TH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EAC9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Traditional Way</a:t>
                      </a:r>
                      <a:endParaRPr lang="th-TH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EAC9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Biodegradable </a:t>
                      </a:r>
                    </a:p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Way</a:t>
                      </a:r>
                      <a:endParaRPr lang="th-TH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EAC9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How</a:t>
                      </a:r>
                      <a:r>
                        <a:rPr lang="en-US" sz="2000" b="1" baseline="0" dirty="0">
                          <a:solidFill>
                            <a:schemeClr val="tx1"/>
                          </a:solidFill>
                        </a:rPr>
                        <a:t> to</a:t>
                      </a:r>
                      <a:endParaRPr lang="th-TH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EAC9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2179471"/>
                  </a:ext>
                </a:extLst>
              </a:tr>
              <a:tr h="396792">
                <a:tc>
                  <a:txBody>
                    <a:bodyPr/>
                    <a:lstStyle/>
                    <a:p>
                      <a:pPr algn="l"/>
                      <a:r>
                        <a:rPr lang="th-TH" sz="1800" b="1" dirty="0">
                          <a:solidFill>
                            <a:schemeClr val="tx1"/>
                          </a:solidFill>
                        </a:rPr>
                        <a:t>ด้านเศรษฐกิจ</a:t>
                      </a:r>
                    </a:p>
                  </a:txBody>
                  <a:tcPr anchor="ctr">
                    <a:solidFill>
                      <a:srgbClr val="D9B1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D9B1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D9B1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Sustainable Tourism</a:t>
                      </a:r>
                      <a:endParaRPr lang="th-TH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D9B1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24501289"/>
                  </a:ext>
                </a:extLst>
              </a:tr>
              <a:tr h="339642">
                <a:tc>
                  <a:txBody>
                    <a:bodyPr/>
                    <a:lstStyle/>
                    <a:p>
                      <a:pPr algn="l"/>
                      <a:r>
                        <a:rPr lang="th-TH" sz="1800" b="1" dirty="0">
                          <a:solidFill>
                            <a:schemeClr val="tx1"/>
                          </a:solidFill>
                        </a:rPr>
                        <a:t>ด้านสังคม</a:t>
                      </a:r>
                    </a:p>
                  </a:txBody>
                  <a:tcPr anchor="ctr">
                    <a:solidFill>
                      <a:srgbClr val="D9B1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D9B1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D9B1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Social Awareness</a:t>
                      </a:r>
                      <a:endParaRPr lang="th-TH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D9B1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91143637"/>
                  </a:ext>
                </a:extLst>
              </a:tr>
              <a:tr h="469563">
                <a:tc>
                  <a:txBody>
                    <a:bodyPr/>
                    <a:lstStyle/>
                    <a:p>
                      <a:pPr algn="l"/>
                      <a:r>
                        <a:rPr lang="th-TH" sz="1800" b="1" dirty="0">
                          <a:solidFill>
                            <a:schemeClr val="tx1"/>
                          </a:solidFill>
                        </a:rPr>
                        <a:t>ด้านสิ่งแวดล้อม</a:t>
                      </a:r>
                    </a:p>
                  </a:txBody>
                  <a:tcPr anchor="ctr">
                    <a:solidFill>
                      <a:srgbClr val="D9B1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D9B1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D9B1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Eco-friendly</a:t>
                      </a:r>
                      <a:endParaRPr lang="th-TH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D9B1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93446378"/>
                  </a:ext>
                </a:extLst>
              </a:tr>
            </a:tbl>
          </a:graphicData>
        </a:graphic>
      </p:graphicFrame>
      <p:grpSp>
        <p:nvGrpSpPr>
          <p:cNvPr id="10" name="กลุ่ม 9">
            <a:extLst>
              <a:ext uri="{FF2B5EF4-FFF2-40B4-BE49-F238E27FC236}">
                <a16:creationId xmlns:a16="http://schemas.microsoft.com/office/drawing/2014/main" xmlns="" id="{D30E03F4-8260-49FB-BE30-89BF581312B1}"/>
              </a:ext>
            </a:extLst>
          </p:cNvPr>
          <p:cNvGrpSpPr/>
          <p:nvPr/>
        </p:nvGrpSpPr>
        <p:grpSpPr>
          <a:xfrm>
            <a:off x="4394544" y="2683248"/>
            <a:ext cx="1547196" cy="1210494"/>
            <a:chOff x="6484452" y="2345279"/>
            <a:chExt cx="2183869" cy="928612"/>
          </a:xfrm>
        </p:grpSpPr>
        <p:grpSp>
          <p:nvGrpSpPr>
            <p:cNvPr id="12" name="กลุ่ม 11">
              <a:extLst>
                <a:ext uri="{FF2B5EF4-FFF2-40B4-BE49-F238E27FC236}">
                  <a16:creationId xmlns:a16="http://schemas.microsoft.com/office/drawing/2014/main" xmlns="" id="{41694C14-B5C2-4335-B19A-8C3F5B628C1F}"/>
                </a:ext>
              </a:extLst>
            </p:cNvPr>
            <p:cNvGrpSpPr/>
            <p:nvPr/>
          </p:nvGrpSpPr>
          <p:grpSpPr>
            <a:xfrm>
              <a:off x="6508038" y="2351075"/>
              <a:ext cx="2089817" cy="185307"/>
              <a:chOff x="6259020" y="4421933"/>
              <a:chExt cx="2089817" cy="185307"/>
            </a:xfrm>
          </p:grpSpPr>
          <p:cxnSp>
            <p:nvCxnSpPr>
              <p:cNvPr id="29" name="ลูกศรเชื่อมต่อแบบตรง 28">
                <a:extLst>
                  <a:ext uri="{FF2B5EF4-FFF2-40B4-BE49-F238E27FC236}">
                    <a16:creationId xmlns:a16="http://schemas.microsoft.com/office/drawing/2014/main" xmlns="" id="{92157163-9698-4420-B82C-422214A34940}"/>
                  </a:ext>
                </a:extLst>
              </p:cNvPr>
              <p:cNvCxnSpPr/>
              <p:nvPr/>
            </p:nvCxnSpPr>
            <p:spPr>
              <a:xfrm flipV="1">
                <a:off x="6259020" y="4424360"/>
                <a:ext cx="0" cy="18288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" name="ลูกศรเชื่อมต่อแบบตรง 29">
                <a:extLst>
                  <a:ext uri="{FF2B5EF4-FFF2-40B4-BE49-F238E27FC236}">
                    <a16:creationId xmlns:a16="http://schemas.microsoft.com/office/drawing/2014/main" xmlns="" id="{367301C2-974E-4588-8DB1-E167643D0661}"/>
                  </a:ext>
                </a:extLst>
              </p:cNvPr>
              <p:cNvCxnSpPr/>
              <p:nvPr/>
            </p:nvCxnSpPr>
            <p:spPr>
              <a:xfrm flipV="1">
                <a:off x="6350696" y="4424360"/>
                <a:ext cx="0" cy="18288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" name="ลูกศรเชื่อมต่อแบบตรง 30">
                <a:extLst>
                  <a:ext uri="{FF2B5EF4-FFF2-40B4-BE49-F238E27FC236}">
                    <a16:creationId xmlns:a16="http://schemas.microsoft.com/office/drawing/2014/main" xmlns="" id="{359737A8-566A-42EE-BC55-6B73EEECC0D4}"/>
                  </a:ext>
                </a:extLst>
              </p:cNvPr>
              <p:cNvCxnSpPr/>
              <p:nvPr/>
            </p:nvCxnSpPr>
            <p:spPr>
              <a:xfrm flipV="1">
                <a:off x="8348837" y="4421933"/>
                <a:ext cx="0" cy="18288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" name="ลูกศรเชื่อมต่อแบบตรง 31">
                <a:extLst>
                  <a:ext uri="{FF2B5EF4-FFF2-40B4-BE49-F238E27FC236}">
                    <a16:creationId xmlns:a16="http://schemas.microsoft.com/office/drawing/2014/main" xmlns="" id="{F85B52F5-13F8-4C74-A2C4-78AC87DA0010}"/>
                  </a:ext>
                </a:extLst>
              </p:cNvPr>
              <p:cNvCxnSpPr/>
              <p:nvPr/>
            </p:nvCxnSpPr>
            <p:spPr>
              <a:xfrm flipV="1">
                <a:off x="8262940" y="4421933"/>
                <a:ext cx="0" cy="18288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กลุ่ม 12">
              <a:extLst>
                <a:ext uri="{FF2B5EF4-FFF2-40B4-BE49-F238E27FC236}">
                  <a16:creationId xmlns:a16="http://schemas.microsoft.com/office/drawing/2014/main" xmlns="" id="{5CE07797-C51C-4A69-98F3-3B184F11524D}"/>
                </a:ext>
              </a:extLst>
            </p:cNvPr>
            <p:cNvGrpSpPr/>
            <p:nvPr/>
          </p:nvGrpSpPr>
          <p:grpSpPr>
            <a:xfrm>
              <a:off x="8421433" y="3087492"/>
              <a:ext cx="246888" cy="186399"/>
              <a:chOff x="6623982" y="4420841"/>
              <a:chExt cx="246888" cy="186399"/>
            </a:xfrm>
          </p:grpSpPr>
          <p:cxnSp>
            <p:nvCxnSpPr>
              <p:cNvPr id="25" name="ลูกศรเชื่อมต่อแบบตรง 24">
                <a:extLst>
                  <a:ext uri="{FF2B5EF4-FFF2-40B4-BE49-F238E27FC236}">
                    <a16:creationId xmlns:a16="http://schemas.microsoft.com/office/drawing/2014/main" xmlns="" id="{35B9C4E7-07C8-45CA-9AD2-717BBEB890BB}"/>
                  </a:ext>
                </a:extLst>
              </p:cNvPr>
              <p:cNvCxnSpPr/>
              <p:nvPr/>
            </p:nvCxnSpPr>
            <p:spPr>
              <a:xfrm flipV="1">
                <a:off x="6623982" y="4424360"/>
                <a:ext cx="0" cy="18288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ลูกศรเชื่อมต่อแบบตรง 25">
                <a:extLst>
                  <a:ext uri="{FF2B5EF4-FFF2-40B4-BE49-F238E27FC236}">
                    <a16:creationId xmlns:a16="http://schemas.microsoft.com/office/drawing/2014/main" xmlns="" id="{7498B111-71BA-4516-8725-961493A4D452}"/>
                  </a:ext>
                </a:extLst>
              </p:cNvPr>
              <p:cNvCxnSpPr/>
              <p:nvPr/>
            </p:nvCxnSpPr>
            <p:spPr>
              <a:xfrm flipV="1">
                <a:off x="6706278" y="4424360"/>
                <a:ext cx="0" cy="18288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" name="ลูกศรเชื่อมต่อแบบตรง 26">
                <a:extLst>
                  <a:ext uri="{FF2B5EF4-FFF2-40B4-BE49-F238E27FC236}">
                    <a16:creationId xmlns:a16="http://schemas.microsoft.com/office/drawing/2014/main" xmlns="" id="{D9C16A51-5A47-4D43-A3B5-D85DC33461CF}"/>
                  </a:ext>
                </a:extLst>
              </p:cNvPr>
              <p:cNvCxnSpPr/>
              <p:nvPr/>
            </p:nvCxnSpPr>
            <p:spPr>
              <a:xfrm flipV="1">
                <a:off x="6870870" y="4420841"/>
                <a:ext cx="0" cy="18288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ลูกศรเชื่อมต่อแบบตรง 27">
                <a:extLst>
                  <a:ext uri="{FF2B5EF4-FFF2-40B4-BE49-F238E27FC236}">
                    <a16:creationId xmlns:a16="http://schemas.microsoft.com/office/drawing/2014/main" xmlns="" id="{FF721324-834B-4A5D-B10A-78561CBD1795}"/>
                  </a:ext>
                </a:extLst>
              </p:cNvPr>
              <p:cNvCxnSpPr/>
              <p:nvPr/>
            </p:nvCxnSpPr>
            <p:spPr>
              <a:xfrm flipV="1">
                <a:off x="6785526" y="4424360"/>
                <a:ext cx="0" cy="18288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กลุ่ม 13">
              <a:extLst>
                <a:ext uri="{FF2B5EF4-FFF2-40B4-BE49-F238E27FC236}">
                  <a16:creationId xmlns:a16="http://schemas.microsoft.com/office/drawing/2014/main" xmlns="" id="{CE49BA5D-AC38-493C-9DD4-E82B171E8BF1}"/>
                </a:ext>
              </a:extLst>
            </p:cNvPr>
            <p:cNvGrpSpPr/>
            <p:nvPr/>
          </p:nvGrpSpPr>
          <p:grpSpPr>
            <a:xfrm>
              <a:off x="8427529" y="2729554"/>
              <a:ext cx="161544" cy="182880"/>
              <a:chOff x="6623982" y="4424360"/>
              <a:chExt cx="161544" cy="182880"/>
            </a:xfrm>
          </p:grpSpPr>
          <p:cxnSp>
            <p:nvCxnSpPr>
              <p:cNvPr id="22" name="ลูกศรเชื่อมต่อแบบตรง 21">
                <a:extLst>
                  <a:ext uri="{FF2B5EF4-FFF2-40B4-BE49-F238E27FC236}">
                    <a16:creationId xmlns:a16="http://schemas.microsoft.com/office/drawing/2014/main" xmlns="" id="{2A2C2BD7-154F-4201-A4B0-DA6EC724D8DA}"/>
                  </a:ext>
                </a:extLst>
              </p:cNvPr>
              <p:cNvCxnSpPr/>
              <p:nvPr/>
            </p:nvCxnSpPr>
            <p:spPr>
              <a:xfrm flipV="1">
                <a:off x="6623982" y="4424360"/>
                <a:ext cx="0" cy="18288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ลูกศรเชื่อมต่อแบบตรง 22">
                <a:extLst>
                  <a:ext uri="{FF2B5EF4-FFF2-40B4-BE49-F238E27FC236}">
                    <a16:creationId xmlns:a16="http://schemas.microsoft.com/office/drawing/2014/main" xmlns="" id="{C00EFA6A-55A5-464C-B7AC-3C33F86A18A6}"/>
                  </a:ext>
                </a:extLst>
              </p:cNvPr>
              <p:cNvCxnSpPr/>
              <p:nvPr/>
            </p:nvCxnSpPr>
            <p:spPr>
              <a:xfrm flipV="1">
                <a:off x="6706278" y="4424360"/>
                <a:ext cx="0" cy="18288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ลูกศรเชื่อมต่อแบบตรง 23">
                <a:extLst>
                  <a:ext uri="{FF2B5EF4-FFF2-40B4-BE49-F238E27FC236}">
                    <a16:creationId xmlns:a16="http://schemas.microsoft.com/office/drawing/2014/main" xmlns="" id="{A60011FE-46BE-4F37-A981-D8AF4685A416}"/>
                  </a:ext>
                </a:extLst>
              </p:cNvPr>
              <p:cNvCxnSpPr/>
              <p:nvPr/>
            </p:nvCxnSpPr>
            <p:spPr>
              <a:xfrm flipV="1">
                <a:off x="6785526" y="4424360"/>
                <a:ext cx="0" cy="18288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15" name="ลูกศรเชื่อมต่อแบบตรง 14">
              <a:extLst>
                <a:ext uri="{FF2B5EF4-FFF2-40B4-BE49-F238E27FC236}">
                  <a16:creationId xmlns:a16="http://schemas.microsoft.com/office/drawing/2014/main" xmlns="" id="{4C0283D1-5E8F-4FB3-AFCF-A04E71B72151}"/>
                </a:ext>
              </a:extLst>
            </p:cNvPr>
            <p:cNvCxnSpPr/>
            <p:nvPr/>
          </p:nvCxnSpPr>
          <p:spPr>
            <a:xfrm flipV="1">
              <a:off x="6499014" y="2735650"/>
              <a:ext cx="0" cy="18288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ลูกศรเชื่อมต่อแบบตรง 15">
              <a:extLst>
                <a:ext uri="{FF2B5EF4-FFF2-40B4-BE49-F238E27FC236}">
                  <a16:creationId xmlns:a16="http://schemas.microsoft.com/office/drawing/2014/main" xmlns="" id="{C905830F-DA3F-43B3-AB88-387E59C15B72}"/>
                </a:ext>
              </a:extLst>
            </p:cNvPr>
            <p:cNvCxnSpPr/>
            <p:nvPr/>
          </p:nvCxnSpPr>
          <p:spPr>
            <a:xfrm flipV="1">
              <a:off x="6484452" y="3068072"/>
              <a:ext cx="0" cy="18288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ลูกศรเชื่อมต่อแบบตรง 20">
              <a:extLst>
                <a:ext uri="{FF2B5EF4-FFF2-40B4-BE49-F238E27FC236}">
                  <a16:creationId xmlns:a16="http://schemas.microsoft.com/office/drawing/2014/main" xmlns="" id="{F9DF1C3B-6B75-47B5-877D-300A4D24C649}"/>
                </a:ext>
              </a:extLst>
            </p:cNvPr>
            <p:cNvCxnSpPr/>
            <p:nvPr/>
          </p:nvCxnSpPr>
          <p:spPr>
            <a:xfrm flipV="1">
              <a:off x="8436155" y="2345279"/>
              <a:ext cx="0" cy="18288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3" name="TextBox 12">
            <a:extLst>
              <a:ext uri="{FF2B5EF4-FFF2-40B4-BE49-F238E27FC236}">
                <a16:creationId xmlns:a16="http://schemas.microsoft.com/office/drawing/2014/main" xmlns="" id="{1DA8CD4D-A892-439C-8EA3-B0D79A78C684}"/>
              </a:ext>
            </a:extLst>
          </p:cNvPr>
          <p:cNvSpPr txBox="1"/>
          <p:nvPr/>
        </p:nvSpPr>
        <p:spPr>
          <a:xfrm>
            <a:off x="1246394" y="985120"/>
            <a:ext cx="3229809" cy="584775"/>
          </a:xfrm>
          <a:prstGeom prst="rect">
            <a:avLst/>
          </a:prstGeom>
          <a:solidFill>
            <a:srgbClr val="9FDAE2"/>
          </a:solidFill>
          <a:ln>
            <a:solidFill>
              <a:srgbClr val="9FDAE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latin typeface="Cordia New" panose="020B0304020202020204" pitchFamily="34" charset="-34"/>
                <a:cs typeface="Cordia New" panose="020B0304020202020204" pitchFamily="34" charset="-34"/>
              </a:rPr>
              <a:t>ผลกระทบที่เกิดขึ้น</a:t>
            </a:r>
          </a:p>
        </p:txBody>
      </p:sp>
    </p:spTree>
    <p:extLst>
      <p:ext uri="{BB962C8B-B14F-4D97-AF65-F5344CB8AC3E}">
        <p14:creationId xmlns:p14="http://schemas.microsoft.com/office/powerpoint/2010/main" val="36951187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E231117-F1BB-47E9-B421-5B44A3157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28629" y="6425362"/>
            <a:ext cx="750627" cy="365125"/>
          </a:xfrm>
        </p:spPr>
        <p:txBody>
          <a:bodyPr/>
          <a:lstStyle/>
          <a:p>
            <a:pPr algn="r"/>
            <a:fld id="{0218BFF7-329C-4A2B-A0D2-F921F069E31C}" type="slidenum">
              <a:rPr lang="th-TH" sz="2800" b="1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pPr algn="r"/>
              <a:t>3</a:t>
            </a:fld>
            <a:endParaRPr lang="th-TH" sz="2800" b="1" dirty="0">
              <a:solidFill>
                <a:schemeClr val="bg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0A1F8475-E815-4668-B103-131ECB0D1706}"/>
              </a:ext>
            </a:extLst>
          </p:cNvPr>
          <p:cNvSpPr txBox="1">
            <a:spLocks/>
          </p:cNvSpPr>
          <p:nvPr/>
        </p:nvSpPr>
        <p:spPr>
          <a:xfrm>
            <a:off x="247292" y="127208"/>
            <a:ext cx="2726817" cy="736979"/>
          </a:xfrm>
          <a:prstGeom prst="rect">
            <a:avLst/>
          </a:prstGeom>
        </p:spPr>
        <p:txBody>
          <a:bodyPr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h-TH" sz="4800" b="1" dirty="0">
                <a:solidFill>
                  <a:srgbClr val="014598"/>
                </a:solidFill>
                <a:latin typeface="TH Sarabun New" panose="020B0500040200020003" pitchFamily="34" charset="-34"/>
                <a:cs typeface="+mn-cs"/>
              </a:rPr>
              <a:t>วัตถุประสงค์</a:t>
            </a:r>
          </a:p>
        </p:txBody>
      </p:sp>
      <p:sp>
        <p:nvSpPr>
          <p:cNvPr id="2" name="Rectangle 1"/>
          <p:cNvSpPr/>
          <p:nvPr/>
        </p:nvSpPr>
        <p:spPr>
          <a:xfrm>
            <a:off x="247292" y="833024"/>
            <a:ext cx="11812373" cy="28161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lnSpc>
                <a:spcPct val="150000"/>
              </a:lnSpc>
              <a:spcAft>
                <a:spcPts val="0"/>
              </a:spcAft>
            </a:pPr>
            <a:r>
              <a:rPr lang="en-US" sz="2400" b="1" dirty="0">
                <a:latin typeface="TH Sarabun New" panose="020B0500040200020003" pitchFamily="34" charset="-34"/>
                <a:ea typeface="AngsanaNew"/>
              </a:rPr>
              <a:t>1)</a:t>
            </a:r>
            <a:r>
              <a:rPr lang="th-TH" sz="2400" b="1" dirty="0">
                <a:latin typeface="TH Sarabun New" panose="020B0500040200020003" pitchFamily="34" charset="-34"/>
                <a:ea typeface="AngsanaNew"/>
              </a:rPr>
              <a:t> เพื่อศึกษาพฤติกรรมของผู้บริโภคและผู้มีส่วนได้เสียที่มีต่อการใช้และการกำจัดขยะที่เกิดจากบรรจุภัณฑ์ในพื้นที่บริเวณชายหาด</a:t>
            </a:r>
            <a:endParaRPr lang="en-US" sz="2400" b="1" dirty="0">
              <a:latin typeface="TH Sarabun New" panose="020B0500040200020003" pitchFamily="34" charset="-34"/>
              <a:ea typeface="Times New Roman" panose="02020603050405020304" pitchFamily="18" charset="0"/>
            </a:endParaRPr>
          </a:p>
          <a:p>
            <a:pPr algn="thaiDist">
              <a:lnSpc>
                <a:spcPct val="150000"/>
              </a:lnSpc>
              <a:spcAft>
                <a:spcPts val="0"/>
              </a:spcAft>
            </a:pPr>
            <a:r>
              <a:rPr lang="en-US" sz="2400" b="1" dirty="0">
                <a:latin typeface="TH Sarabun New" panose="020B0500040200020003" pitchFamily="34" charset="-34"/>
                <a:ea typeface="AngsanaNew"/>
              </a:rPr>
              <a:t>2) </a:t>
            </a:r>
            <a:r>
              <a:rPr lang="th-TH" sz="2400" b="1" dirty="0">
                <a:latin typeface="TH Sarabun New" panose="020B0500040200020003" pitchFamily="34" charset="-34"/>
                <a:ea typeface="AngsanaNew"/>
              </a:rPr>
              <a:t>เพื่อศึกษาการยอมรับของผู้บริโภคที่มีต่อบรรจุภัณฑ์ย่อยสลายในแหล่งท่องเที่ยวประเภทชายหาด</a:t>
            </a:r>
            <a:endParaRPr lang="en-US" sz="2400" b="1" dirty="0">
              <a:latin typeface="TH Sarabun New" panose="020B0500040200020003" pitchFamily="34" charset="-34"/>
              <a:ea typeface="Times New Roman" panose="02020603050405020304" pitchFamily="18" charset="0"/>
            </a:endParaRPr>
          </a:p>
          <a:p>
            <a:pPr algn="thaiDist">
              <a:lnSpc>
                <a:spcPct val="150000"/>
              </a:lnSpc>
              <a:spcAft>
                <a:spcPts val="0"/>
              </a:spcAft>
            </a:pPr>
            <a:r>
              <a:rPr lang="en-US" sz="2400" b="1" dirty="0">
                <a:latin typeface="TH Sarabun New" panose="020B0500040200020003" pitchFamily="34" charset="-34"/>
                <a:ea typeface="AngsanaNew"/>
              </a:rPr>
              <a:t>3) </a:t>
            </a:r>
            <a:r>
              <a:rPr lang="th-TH" sz="2400" b="1" dirty="0">
                <a:latin typeface="TH Sarabun New" panose="020B0500040200020003" pitchFamily="34" charset="-34"/>
                <a:ea typeface="AngsanaNew"/>
              </a:rPr>
              <a:t>เพื่อศึกษาความเป็นไปได้และหารูปแบบที่เหมาะสมของการนำบรรจุภัณฑ์ย่อยสลายได้มาใช้ในพื้นที่บริเวณชายหาด</a:t>
            </a:r>
            <a:endParaRPr lang="en-US" sz="2400" b="1" dirty="0">
              <a:latin typeface="TH Sarabun New" panose="020B0500040200020003" pitchFamily="34" charset="-34"/>
              <a:ea typeface="Times New Roman" panose="02020603050405020304" pitchFamily="18" charset="0"/>
            </a:endParaRPr>
          </a:p>
          <a:p>
            <a:pPr algn="thaiDist">
              <a:lnSpc>
                <a:spcPct val="150000"/>
              </a:lnSpc>
            </a:pPr>
            <a:r>
              <a:rPr lang="en-US" sz="2400" b="1" dirty="0">
                <a:latin typeface="TH Sarabun New" panose="020B0500040200020003" pitchFamily="34" charset="-34"/>
                <a:ea typeface="AngsanaNew"/>
              </a:rPr>
              <a:t>4) </a:t>
            </a:r>
            <a:r>
              <a:rPr lang="th-TH" sz="2400" b="1" dirty="0">
                <a:latin typeface="TH Sarabun New" panose="020B0500040200020003" pitchFamily="34" charset="-34"/>
                <a:ea typeface="AngsanaNew"/>
              </a:rPr>
              <a:t>เพื่อศึกษากระบวนการจัดการการย่อยสลายบรรจุภัณฑ์พลาสติกชีวภาพแบบฝังกลบในโรงปุ๋ยหมัก</a:t>
            </a:r>
            <a:endParaRPr lang="th-TH" sz="2400" b="1" dirty="0">
              <a:latin typeface="TH Sarabun New" panose="020B0500040200020003" pitchFamily="34" charset="-3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7292" y="3196189"/>
            <a:ext cx="10299614" cy="27699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th-TH" sz="4000" b="1" dirty="0">
                <a:solidFill>
                  <a:srgbClr val="014598"/>
                </a:solidFill>
                <a:latin typeface="TH Sarabun New" panose="020B0500040200020003" pitchFamily="34" charset="-34"/>
              </a:rPr>
              <a:t>พื้นที่ศึกษา</a:t>
            </a:r>
            <a:r>
              <a:rPr lang="th-TH" sz="4000" b="1" dirty="0">
                <a:solidFill>
                  <a:srgbClr val="014598"/>
                </a:solidFill>
                <a:ea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rgbClr val="014598"/>
                </a:solidFill>
                <a:ea typeface="Times New Roman" panose="02020603050405020304" pitchFamily="18" charset="0"/>
              </a:rPr>
              <a:t>                </a:t>
            </a:r>
            <a:r>
              <a:rPr lang="en-US" sz="3600" b="1" dirty="0">
                <a:solidFill>
                  <a:srgbClr val="014598"/>
                </a:solidFill>
                <a:ea typeface="Times New Roman" panose="02020603050405020304" pitchFamily="18" charset="0"/>
              </a:rPr>
              <a:t>:</a:t>
            </a:r>
            <a:r>
              <a:rPr lang="en-US" sz="3600" b="1" dirty="0">
                <a:ea typeface="Times New Roman" panose="02020603050405020304" pitchFamily="18" charset="0"/>
              </a:rPr>
              <a:t> </a:t>
            </a:r>
            <a:r>
              <a:rPr lang="th-TH" sz="3600" b="1" dirty="0">
                <a:ea typeface="Times New Roman" panose="02020603050405020304" pitchFamily="18" charset="0"/>
              </a:rPr>
              <a:t>ชายหาดบางแสน</a:t>
            </a:r>
          </a:p>
          <a:p>
            <a:pPr>
              <a:lnSpc>
                <a:spcPct val="150000"/>
              </a:lnSpc>
            </a:pPr>
            <a:r>
              <a:rPr lang="th-TH" sz="4000" b="1" dirty="0">
                <a:solidFill>
                  <a:srgbClr val="014598"/>
                </a:solidFill>
                <a:ea typeface="Times New Roman" panose="02020603050405020304" pitchFamily="18" charset="0"/>
              </a:rPr>
              <a:t>หน่วยงานที่มีส่วนร่วม </a:t>
            </a:r>
            <a:r>
              <a:rPr lang="en-US" sz="4000" b="1" dirty="0">
                <a:solidFill>
                  <a:srgbClr val="014598"/>
                </a:solidFill>
                <a:ea typeface="Times New Roman" panose="02020603050405020304" pitchFamily="18" charset="0"/>
              </a:rPr>
              <a:t>  </a:t>
            </a:r>
            <a:r>
              <a:rPr lang="en-US" sz="3600" b="1" dirty="0">
                <a:solidFill>
                  <a:srgbClr val="014598"/>
                </a:solidFill>
                <a:ea typeface="Times New Roman" panose="02020603050405020304" pitchFamily="18" charset="0"/>
              </a:rPr>
              <a:t>:</a:t>
            </a:r>
            <a:r>
              <a:rPr lang="en-US" sz="3600" b="1" dirty="0">
                <a:ea typeface="Times New Roman" panose="02020603050405020304" pitchFamily="18" charset="0"/>
              </a:rPr>
              <a:t> </a:t>
            </a:r>
            <a:r>
              <a:rPr lang="th-TH" sz="3600" b="1" dirty="0">
                <a:ea typeface="Times New Roman" panose="02020603050405020304" pitchFamily="18" charset="0"/>
              </a:rPr>
              <a:t>เทศบาลเมืองแสนสุข อ.เมือง จ.ชลบุรี</a:t>
            </a:r>
          </a:p>
          <a:p>
            <a:pPr>
              <a:lnSpc>
                <a:spcPct val="150000"/>
              </a:lnSpc>
            </a:pPr>
            <a:r>
              <a:rPr lang="th-TH" sz="3600" b="1" dirty="0"/>
              <a:t>                           </a:t>
            </a:r>
            <a:r>
              <a:rPr lang="en-US" sz="3600" b="1" dirty="0"/>
              <a:t>   </a:t>
            </a:r>
            <a:r>
              <a:rPr lang="th-TH" sz="3600" b="1" dirty="0"/>
              <a:t>  </a:t>
            </a:r>
            <a:r>
              <a:rPr lang="en-US" sz="3600" b="1" dirty="0"/>
              <a:t>     </a:t>
            </a:r>
            <a:r>
              <a:rPr lang="th-TH" sz="3600" b="1" dirty="0"/>
              <a:t>ผู้ประกอบการร้านค้า บริเวณชายหาดบางแสน</a:t>
            </a:r>
          </a:p>
        </p:txBody>
      </p:sp>
    </p:spTree>
    <p:extLst>
      <p:ext uri="{BB962C8B-B14F-4D97-AF65-F5344CB8AC3E}">
        <p14:creationId xmlns:p14="http://schemas.microsoft.com/office/powerpoint/2010/main" val="27456208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xmlns="" id="{0A1F8475-E815-4668-B103-131ECB0D1706}"/>
              </a:ext>
            </a:extLst>
          </p:cNvPr>
          <p:cNvSpPr txBox="1">
            <a:spLocks/>
          </p:cNvSpPr>
          <p:nvPr/>
        </p:nvSpPr>
        <p:spPr>
          <a:xfrm>
            <a:off x="2130395" y="2384881"/>
            <a:ext cx="7587735" cy="736979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h-TH" sz="5400" b="1" dirty="0">
                <a:solidFill>
                  <a:srgbClr val="004497"/>
                </a:solidFill>
                <a:latin typeface="TH Sarabun New" panose="020B0500040200020003" pitchFamily="34" charset="-34"/>
                <a:cs typeface="+mn-cs"/>
              </a:rPr>
              <a:t>ภาพรวมของแผนงาน/กรอบการวิจัย</a:t>
            </a:r>
          </a:p>
        </p:txBody>
      </p:sp>
    </p:spTree>
    <p:extLst>
      <p:ext uri="{BB962C8B-B14F-4D97-AF65-F5344CB8AC3E}">
        <p14:creationId xmlns:p14="http://schemas.microsoft.com/office/powerpoint/2010/main" val="10913615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E231117-F1BB-47E9-B421-5B44A3157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28629" y="5963642"/>
            <a:ext cx="750627" cy="365125"/>
          </a:xfrm>
        </p:spPr>
        <p:txBody>
          <a:bodyPr/>
          <a:lstStyle/>
          <a:p>
            <a:pPr algn="r"/>
            <a:fld id="{0218BFF7-329C-4A2B-A0D2-F921F069E31C}" type="slidenum">
              <a:rPr lang="th-TH" sz="2800" b="1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pPr algn="r"/>
              <a:t>5</a:t>
            </a:fld>
            <a:endParaRPr lang="th-TH" sz="2800" b="1" dirty="0">
              <a:solidFill>
                <a:schemeClr val="bg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54343" y="122236"/>
            <a:ext cx="729687" cy="477054"/>
          </a:xfrm>
          <a:prstGeom prst="rect">
            <a:avLst/>
          </a:prstGeom>
          <a:solidFill>
            <a:srgbClr val="FCB65E"/>
          </a:solidFill>
          <a:ln>
            <a:solidFill>
              <a:srgbClr val="FCB65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5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Input</a:t>
            </a:r>
            <a:endParaRPr lang="th-TH" sz="25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0416" y="717938"/>
            <a:ext cx="2217542" cy="2031325"/>
          </a:xfrm>
          <a:prstGeom prst="rect">
            <a:avLst/>
          </a:prstGeom>
          <a:solidFill>
            <a:srgbClr val="57CAE9"/>
          </a:solidFill>
          <a:ln w="19050">
            <a:solidFill>
              <a:srgbClr val="57CAE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thaiDist"/>
            <a:r>
              <a:rPr lang="th-TH" sz="21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 บรรจุภัณฑ์พลาสติกชีวภาพ</a:t>
            </a:r>
          </a:p>
          <a:p>
            <a:pPr algn="thaiDist"/>
            <a:r>
              <a:rPr lang="th-TH" sz="21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-ชุดองค์ความรู้พฤติกรรมผู้บริโภค </a:t>
            </a:r>
            <a:r>
              <a:rPr lang="en-US" sz="21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(consumer insight) </a:t>
            </a:r>
            <a:endParaRPr lang="th-TH" sz="2100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r>
              <a:rPr lang="th-TH" sz="21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 องค์ความรู้ด้านการออกแบบ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54087" y="122236"/>
            <a:ext cx="944489" cy="477054"/>
          </a:xfrm>
          <a:prstGeom prst="rect">
            <a:avLst/>
          </a:prstGeom>
          <a:solidFill>
            <a:srgbClr val="FCB65E"/>
          </a:solidFill>
          <a:ln>
            <a:solidFill>
              <a:srgbClr val="FCB65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5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Process</a:t>
            </a:r>
            <a:endParaRPr lang="th-TH" sz="25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37716" y="706461"/>
            <a:ext cx="2577233" cy="5324534"/>
          </a:xfrm>
          <a:prstGeom prst="rect">
            <a:avLst/>
          </a:prstGeom>
          <a:solidFill>
            <a:srgbClr val="57CAE9"/>
          </a:solidFill>
          <a:ln w="19050">
            <a:solidFill>
              <a:srgbClr val="57CAE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thaiDist"/>
            <a:r>
              <a:rPr lang="th-TH" sz="20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-ลงพื้นที่เพื่อกำหนดขอบเขตการศึกษาบริเวณริมชายหาด</a:t>
            </a:r>
          </a:p>
          <a:p>
            <a:pPr algn="thaiDist"/>
            <a:r>
              <a:rPr lang="th-TH" sz="20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-ออกแบบการทดลอง เตรียม ติดต่อแหล่งอุปกรณ์ วัตถุดิบและสารเคมี</a:t>
            </a:r>
          </a:p>
          <a:p>
            <a:pPr algn="thaiDist"/>
            <a:r>
              <a:rPr lang="th-TH" sz="20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 จัดประชุมเพื่อรับฟังความคิดเห็นจากผู้มีส่วนได้ส่วนเสียและกำหนดแนวทาง</a:t>
            </a:r>
          </a:p>
          <a:p>
            <a:pPr algn="thaiDist"/>
            <a:r>
              <a:rPr lang="th-TH" sz="20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-ดำเนินการวิจัย เพื่อศึกษารูปแบบการย่อยสลายแบบฝังกลบในระดับห้องปฏิบัติการ</a:t>
            </a:r>
          </a:p>
          <a:p>
            <a:pPr algn="thaiDist"/>
            <a:r>
              <a:rPr lang="th-TH" sz="20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-ออกแบบระบบการใช้งานและการจัดเก็บขยะจากบรรจุภัณฑ์พลาสติกชีวภาพ</a:t>
            </a:r>
          </a:p>
          <a:p>
            <a:pPr algn="thaiDist"/>
            <a:r>
              <a:rPr lang="th-TH" sz="20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-ประชุมเพื่อทำความเข้าใจกับผู้มีส่วนได้เสีย และทวนสอบระบบที่ได้รับการออกแบบให้มีความเหมาะสมกับสภาพการใช้งานจริง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863193" y="122236"/>
            <a:ext cx="925253" cy="477054"/>
          </a:xfrm>
          <a:prstGeom prst="rect">
            <a:avLst/>
          </a:prstGeom>
          <a:solidFill>
            <a:srgbClr val="FCB65E"/>
          </a:solidFill>
          <a:ln>
            <a:solidFill>
              <a:srgbClr val="FCB65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5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Output</a:t>
            </a:r>
            <a:endParaRPr lang="th-TH" sz="25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17373" y="706460"/>
            <a:ext cx="2016895" cy="2031325"/>
          </a:xfrm>
          <a:prstGeom prst="rect">
            <a:avLst/>
          </a:prstGeom>
          <a:solidFill>
            <a:srgbClr val="57CAE9"/>
          </a:solidFill>
          <a:ln w="19050">
            <a:solidFill>
              <a:srgbClr val="57CAE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thaiDist"/>
            <a:r>
              <a:rPr lang="th-TH" sz="21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 ทราบกลไกการย่อยสลายของพลาสติกชีวภาพด้วยวิธีการแบบฝังกลบ</a:t>
            </a:r>
          </a:p>
          <a:p>
            <a:pPr algn="thaiDist"/>
            <a:r>
              <a:rPr lang="th-TH" sz="21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 ทราบรูปแบบและกระบวนการจัดการขยะบริเวณชายหาด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57296" y="122236"/>
            <a:ext cx="1140056" cy="477054"/>
          </a:xfrm>
          <a:prstGeom prst="rect">
            <a:avLst/>
          </a:prstGeom>
          <a:solidFill>
            <a:srgbClr val="FCB65E"/>
          </a:solidFill>
          <a:ln>
            <a:solidFill>
              <a:srgbClr val="FCB65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5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Outcome</a:t>
            </a:r>
            <a:endParaRPr lang="th-TH" sz="25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061231" y="122236"/>
            <a:ext cx="889987" cy="477054"/>
          </a:xfrm>
          <a:prstGeom prst="rect">
            <a:avLst/>
          </a:prstGeom>
          <a:solidFill>
            <a:srgbClr val="FCB65E"/>
          </a:solidFill>
          <a:ln>
            <a:solidFill>
              <a:srgbClr val="FCB65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5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Impact</a:t>
            </a:r>
            <a:endParaRPr lang="th-TH" sz="25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120381" y="706460"/>
            <a:ext cx="2771688" cy="4431983"/>
          </a:xfrm>
          <a:prstGeom prst="rect">
            <a:avLst/>
          </a:prstGeom>
          <a:solidFill>
            <a:srgbClr val="57CAE9"/>
          </a:solidFill>
          <a:ln w="19050">
            <a:solidFill>
              <a:srgbClr val="57CAE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thaiDist"/>
            <a:r>
              <a:rPr lang="en-US" sz="2400" b="1" dirty="0">
                <a:solidFill>
                  <a:srgbClr val="B9670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Social impact</a:t>
            </a:r>
            <a:endParaRPr lang="th-TH" sz="2400" b="1" dirty="0">
              <a:solidFill>
                <a:srgbClr val="B96703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r>
              <a:rPr lang="th-TH" sz="21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1.สร้างค่านิยมในการมาใช้พลาสติกย่อยสลายได้</a:t>
            </a:r>
          </a:p>
          <a:p>
            <a:pPr algn="thaiDist"/>
            <a:r>
              <a:rPr lang="th-TH" sz="21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 สร้างจิตสำนึกในการทิ้งขยะให้ถูกที่</a:t>
            </a:r>
          </a:p>
          <a:p>
            <a:pPr algn="thaiDist"/>
            <a:r>
              <a:rPr lang="en-US" sz="2400" b="1" dirty="0">
                <a:solidFill>
                  <a:srgbClr val="B9670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Economic impact</a:t>
            </a:r>
          </a:p>
          <a:p>
            <a:pPr marL="174625" indent="-174625" algn="thaiDist">
              <a:buAutoNum type="arabicPeriod"/>
            </a:pPr>
            <a:r>
              <a:rPr lang="th-TH" sz="21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ลดงบประมาณที่ต้องใช้ในการกำจัดขยะในทะเล</a:t>
            </a:r>
          </a:p>
          <a:p>
            <a:pPr marL="174625" indent="-174625" algn="thaiDist">
              <a:buAutoNum type="arabicPeriod"/>
            </a:pPr>
            <a:r>
              <a:rPr lang="th-TH" sz="21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เพิ่มคุณค่าและมูลค่าในด้านการท่องเที่ยว</a:t>
            </a:r>
          </a:p>
          <a:p>
            <a:pPr algn="thaiDist"/>
            <a:r>
              <a:rPr lang="en-US" sz="2400" b="1" dirty="0">
                <a:solidFill>
                  <a:srgbClr val="B9670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Environmental impact</a:t>
            </a:r>
          </a:p>
          <a:p>
            <a:pPr algn="thaiDist"/>
            <a:r>
              <a:rPr lang="th-TH" sz="21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 ลดปริมาณขยะที่ส่งผลกระทบต่อระบบนิเวศทางทะเล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416922" y="706460"/>
            <a:ext cx="1620804" cy="1384994"/>
          </a:xfrm>
          <a:prstGeom prst="rect">
            <a:avLst/>
          </a:prstGeom>
          <a:solidFill>
            <a:srgbClr val="57CAE9"/>
          </a:solidFill>
          <a:ln w="19050">
            <a:solidFill>
              <a:srgbClr val="57CAE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thaiDist"/>
            <a:r>
              <a:rPr lang="th-TH" sz="21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นวัตกรรมการจัดการและการลดขยะทะเลในเชิงสังคมและในเชิงเทคโนโลยี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1947425" y="262850"/>
            <a:ext cx="1332083" cy="225525"/>
            <a:chOff x="1947425" y="262850"/>
            <a:chExt cx="1332083" cy="225525"/>
          </a:xfrm>
        </p:grpSpPr>
        <p:cxnSp>
          <p:nvCxnSpPr>
            <p:cNvPr id="24" name="Straight Connector 23"/>
            <p:cNvCxnSpPr/>
            <p:nvPr/>
          </p:nvCxnSpPr>
          <p:spPr>
            <a:xfrm>
              <a:off x="1947425" y="376104"/>
              <a:ext cx="1332000" cy="9525"/>
            </a:xfrm>
            <a:prstGeom prst="line">
              <a:avLst/>
            </a:prstGeom>
            <a:ln w="76200">
              <a:solidFill>
                <a:srgbClr val="FCB6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Freeform 26"/>
            <p:cNvSpPr/>
            <p:nvPr/>
          </p:nvSpPr>
          <p:spPr>
            <a:xfrm>
              <a:off x="2511058" y="262850"/>
              <a:ext cx="216000" cy="216000"/>
            </a:xfrm>
            <a:custGeom>
              <a:avLst/>
              <a:gdLst>
                <a:gd name="connsiteX0" fmla="*/ 338300 w 675476"/>
                <a:gd name="connsiteY0" fmla="*/ 209550 h 669292"/>
                <a:gd name="connsiteX1" fmla="*/ 212300 w 675476"/>
                <a:gd name="connsiteY1" fmla="*/ 335550 h 669292"/>
                <a:gd name="connsiteX2" fmla="*/ 338300 w 675476"/>
                <a:gd name="connsiteY2" fmla="*/ 461550 h 669292"/>
                <a:gd name="connsiteX3" fmla="*/ 464300 w 675476"/>
                <a:gd name="connsiteY3" fmla="*/ 335550 h 669292"/>
                <a:gd name="connsiteX4" fmla="*/ 338300 w 675476"/>
                <a:gd name="connsiteY4" fmla="*/ 209550 h 669292"/>
                <a:gd name="connsiteX5" fmla="*/ 337738 w 675476"/>
                <a:gd name="connsiteY5" fmla="*/ 0 h 669292"/>
                <a:gd name="connsiteX6" fmla="*/ 675476 w 675476"/>
                <a:gd name="connsiteY6" fmla="*/ 334646 h 669292"/>
                <a:gd name="connsiteX7" fmla="*/ 337738 w 675476"/>
                <a:gd name="connsiteY7" fmla="*/ 669292 h 669292"/>
                <a:gd name="connsiteX8" fmla="*/ 0 w 675476"/>
                <a:gd name="connsiteY8" fmla="*/ 334646 h 669292"/>
                <a:gd name="connsiteX9" fmla="*/ 337738 w 675476"/>
                <a:gd name="connsiteY9" fmla="*/ 0 h 669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75476" h="669292">
                  <a:moveTo>
                    <a:pt x="338300" y="209550"/>
                  </a:moveTo>
                  <a:cubicBezTo>
                    <a:pt x="268712" y="209550"/>
                    <a:pt x="212300" y="265962"/>
                    <a:pt x="212300" y="335550"/>
                  </a:cubicBezTo>
                  <a:cubicBezTo>
                    <a:pt x="212300" y="405138"/>
                    <a:pt x="268712" y="461550"/>
                    <a:pt x="338300" y="461550"/>
                  </a:cubicBezTo>
                  <a:cubicBezTo>
                    <a:pt x="407888" y="461550"/>
                    <a:pt x="464300" y="405138"/>
                    <a:pt x="464300" y="335550"/>
                  </a:cubicBezTo>
                  <a:cubicBezTo>
                    <a:pt x="464300" y="265962"/>
                    <a:pt x="407888" y="209550"/>
                    <a:pt x="338300" y="209550"/>
                  </a:cubicBezTo>
                  <a:close/>
                  <a:moveTo>
                    <a:pt x="337738" y="0"/>
                  </a:moveTo>
                  <a:cubicBezTo>
                    <a:pt x="524266" y="0"/>
                    <a:pt x="675476" y="149826"/>
                    <a:pt x="675476" y="334646"/>
                  </a:cubicBezTo>
                  <a:cubicBezTo>
                    <a:pt x="675476" y="519466"/>
                    <a:pt x="524266" y="669292"/>
                    <a:pt x="337738" y="669292"/>
                  </a:cubicBezTo>
                  <a:cubicBezTo>
                    <a:pt x="151210" y="669292"/>
                    <a:pt x="0" y="519466"/>
                    <a:pt x="0" y="334646"/>
                  </a:cubicBezTo>
                  <a:cubicBezTo>
                    <a:pt x="0" y="149826"/>
                    <a:pt x="151210" y="0"/>
                    <a:pt x="337738" y="0"/>
                  </a:cubicBezTo>
                  <a:close/>
                </a:path>
              </a:pathLst>
            </a:custGeom>
            <a:solidFill>
              <a:srgbClr val="57CAE9"/>
            </a:solidFill>
            <a:ln>
              <a:solidFill>
                <a:srgbClr val="57CAE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 39"/>
            <p:cNvSpPr/>
            <p:nvPr/>
          </p:nvSpPr>
          <p:spPr>
            <a:xfrm>
              <a:off x="3063508" y="272375"/>
              <a:ext cx="216000" cy="216000"/>
            </a:xfrm>
            <a:custGeom>
              <a:avLst/>
              <a:gdLst>
                <a:gd name="connsiteX0" fmla="*/ 338300 w 675476"/>
                <a:gd name="connsiteY0" fmla="*/ 209550 h 669292"/>
                <a:gd name="connsiteX1" fmla="*/ 212300 w 675476"/>
                <a:gd name="connsiteY1" fmla="*/ 335550 h 669292"/>
                <a:gd name="connsiteX2" fmla="*/ 338300 w 675476"/>
                <a:gd name="connsiteY2" fmla="*/ 461550 h 669292"/>
                <a:gd name="connsiteX3" fmla="*/ 464300 w 675476"/>
                <a:gd name="connsiteY3" fmla="*/ 335550 h 669292"/>
                <a:gd name="connsiteX4" fmla="*/ 338300 w 675476"/>
                <a:gd name="connsiteY4" fmla="*/ 209550 h 669292"/>
                <a:gd name="connsiteX5" fmla="*/ 337738 w 675476"/>
                <a:gd name="connsiteY5" fmla="*/ 0 h 669292"/>
                <a:gd name="connsiteX6" fmla="*/ 675476 w 675476"/>
                <a:gd name="connsiteY6" fmla="*/ 334646 h 669292"/>
                <a:gd name="connsiteX7" fmla="*/ 337738 w 675476"/>
                <a:gd name="connsiteY7" fmla="*/ 669292 h 669292"/>
                <a:gd name="connsiteX8" fmla="*/ 0 w 675476"/>
                <a:gd name="connsiteY8" fmla="*/ 334646 h 669292"/>
                <a:gd name="connsiteX9" fmla="*/ 337738 w 675476"/>
                <a:gd name="connsiteY9" fmla="*/ 0 h 669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75476" h="669292">
                  <a:moveTo>
                    <a:pt x="338300" y="209550"/>
                  </a:moveTo>
                  <a:cubicBezTo>
                    <a:pt x="268712" y="209550"/>
                    <a:pt x="212300" y="265962"/>
                    <a:pt x="212300" y="335550"/>
                  </a:cubicBezTo>
                  <a:cubicBezTo>
                    <a:pt x="212300" y="405138"/>
                    <a:pt x="268712" y="461550"/>
                    <a:pt x="338300" y="461550"/>
                  </a:cubicBezTo>
                  <a:cubicBezTo>
                    <a:pt x="407888" y="461550"/>
                    <a:pt x="464300" y="405138"/>
                    <a:pt x="464300" y="335550"/>
                  </a:cubicBezTo>
                  <a:cubicBezTo>
                    <a:pt x="464300" y="265962"/>
                    <a:pt x="407888" y="209550"/>
                    <a:pt x="338300" y="209550"/>
                  </a:cubicBezTo>
                  <a:close/>
                  <a:moveTo>
                    <a:pt x="337738" y="0"/>
                  </a:moveTo>
                  <a:cubicBezTo>
                    <a:pt x="524266" y="0"/>
                    <a:pt x="675476" y="149826"/>
                    <a:pt x="675476" y="334646"/>
                  </a:cubicBezTo>
                  <a:cubicBezTo>
                    <a:pt x="675476" y="519466"/>
                    <a:pt x="524266" y="669292"/>
                    <a:pt x="337738" y="669292"/>
                  </a:cubicBezTo>
                  <a:cubicBezTo>
                    <a:pt x="151210" y="669292"/>
                    <a:pt x="0" y="519466"/>
                    <a:pt x="0" y="334646"/>
                  </a:cubicBezTo>
                  <a:cubicBezTo>
                    <a:pt x="0" y="149826"/>
                    <a:pt x="151210" y="0"/>
                    <a:pt x="337738" y="0"/>
                  </a:cubicBezTo>
                  <a:close/>
                </a:path>
              </a:pathLst>
            </a:custGeom>
            <a:solidFill>
              <a:srgbClr val="57CAE9"/>
            </a:solidFill>
            <a:ln>
              <a:solidFill>
                <a:srgbClr val="57CAE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4572884" y="262850"/>
            <a:ext cx="1155975" cy="225525"/>
            <a:chOff x="4572884" y="262850"/>
            <a:chExt cx="1155975" cy="225525"/>
          </a:xfrm>
        </p:grpSpPr>
        <p:cxnSp>
          <p:nvCxnSpPr>
            <p:cNvPr id="31" name="Straight Connector 30"/>
            <p:cNvCxnSpPr/>
            <p:nvPr/>
          </p:nvCxnSpPr>
          <p:spPr>
            <a:xfrm>
              <a:off x="4572884" y="376103"/>
              <a:ext cx="1116000" cy="9525"/>
            </a:xfrm>
            <a:prstGeom prst="line">
              <a:avLst/>
            </a:prstGeom>
            <a:ln w="76200">
              <a:solidFill>
                <a:srgbClr val="FCB6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Freeform 31"/>
            <p:cNvSpPr/>
            <p:nvPr/>
          </p:nvSpPr>
          <p:spPr>
            <a:xfrm>
              <a:off x="5017559" y="262850"/>
              <a:ext cx="216000" cy="216000"/>
            </a:xfrm>
            <a:custGeom>
              <a:avLst/>
              <a:gdLst>
                <a:gd name="connsiteX0" fmla="*/ 338300 w 675476"/>
                <a:gd name="connsiteY0" fmla="*/ 209550 h 669292"/>
                <a:gd name="connsiteX1" fmla="*/ 212300 w 675476"/>
                <a:gd name="connsiteY1" fmla="*/ 335550 h 669292"/>
                <a:gd name="connsiteX2" fmla="*/ 338300 w 675476"/>
                <a:gd name="connsiteY2" fmla="*/ 461550 h 669292"/>
                <a:gd name="connsiteX3" fmla="*/ 464300 w 675476"/>
                <a:gd name="connsiteY3" fmla="*/ 335550 h 669292"/>
                <a:gd name="connsiteX4" fmla="*/ 338300 w 675476"/>
                <a:gd name="connsiteY4" fmla="*/ 209550 h 669292"/>
                <a:gd name="connsiteX5" fmla="*/ 337738 w 675476"/>
                <a:gd name="connsiteY5" fmla="*/ 0 h 669292"/>
                <a:gd name="connsiteX6" fmla="*/ 675476 w 675476"/>
                <a:gd name="connsiteY6" fmla="*/ 334646 h 669292"/>
                <a:gd name="connsiteX7" fmla="*/ 337738 w 675476"/>
                <a:gd name="connsiteY7" fmla="*/ 669292 h 669292"/>
                <a:gd name="connsiteX8" fmla="*/ 0 w 675476"/>
                <a:gd name="connsiteY8" fmla="*/ 334646 h 669292"/>
                <a:gd name="connsiteX9" fmla="*/ 337738 w 675476"/>
                <a:gd name="connsiteY9" fmla="*/ 0 h 669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75476" h="669292">
                  <a:moveTo>
                    <a:pt x="338300" y="209550"/>
                  </a:moveTo>
                  <a:cubicBezTo>
                    <a:pt x="268712" y="209550"/>
                    <a:pt x="212300" y="265962"/>
                    <a:pt x="212300" y="335550"/>
                  </a:cubicBezTo>
                  <a:cubicBezTo>
                    <a:pt x="212300" y="405138"/>
                    <a:pt x="268712" y="461550"/>
                    <a:pt x="338300" y="461550"/>
                  </a:cubicBezTo>
                  <a:cubicBezTo>
                    <a:pt x="407888" y="461550"/>
                    <a:pt x="464300" y="405138"/>
                    <a:pt x="464300" y="335550"/>
                  </a:cubicBezTo>
                  <a:cubicBezTo>
                    <a:pt x="464300" y="265962"/>
                    <a:pt x="407888" y="209550"/>
                    <a:pt x="338300" y="209550"/>
                  </a:cubicBezTo>
                  <a:close/>
                  <a:moveTo>
                    <a:pt x="337738" y="0"/>
                  </a:moveTo>
                  <a:cubicBezTo>
                    <a:pt x="524266" y="0"/>
                    <a:pt x="675476" y="149826"/>
                    <a:pt x="675476" y="334646"/>
                  </a:cubicBezTo>
                  <a:cubicBezTo>
                    <a:pt x="675476" y="519466"/>
                    <a:pt x="524266" y="669292"/>
                    <a:pt x="337738" y="669292"/>
                  </a:cubicBezTo>
                  <a:cubicBezTo>
                    <a:pt x="151210" y="669292"/>
                    <a:pt x="0" y="519466"/>
                    <a:pt x="0" y="334646"/>
                  </a:cubicBezTo>
                  <a:cubicBezTo>
                    <a:pt x="0" y="149826"/>
                    <a:pt x="151210" y="0"/>
                    <a:pt x="337738" y="0"/>
                  </a:cubicBezTo>
                  <a:close/>
                </a:path>
              </a:pathLst>
            </a:custGeom>
            <a:solidFill>
              <a:srgbClr val="57CAE9"/>
            </a:solidFill>
            <a:ln>
              <a:solidFill>
                <a:srgbClr val="57CAE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5512859" y="272375"/>
              <a:ext cx="216000" cy="216000"/>
            </a:xfrm>
            <a:custGeom>
              <a:avLst/>
              <a:gdLst>
                <a:gd name="connsiteX0" fmla="*/ 338300 w 675476"/>
                <a:gd name="connsiteY0" fmla="*/ 209550 h 669292"/>
                <a:gd name="connsiteX1" fmla="*/ 212300 w 675476"/>
                <a:gd name="connsiteY1" fmla="*/ 335550 h 669292"/>
                <a:gd name="connsiteX2" fmla="*/ 338300 w 675476"/>
                <a:gd name="connsiteY2" fmla="*/ 461550 h 669292"/>
                <a:gd name="connsiteX3" fmla="*/ 464300 w 675476"/>
                <a:gd name="connsiteY3" fmla="*/ 335550 h 669292"/>
                <a:gd name="connsiteX4" fmla="*/ 338300 w 675476"/>
                <a:gd name="connsiteY4" fmla="*/ 209550 h 669292"/>
                <a:gd name="connsiteX5" fmla="*/ 337738 w 675476"/>
                <a:gd name="connsiteY5" fmla="*/ 0 h 669292"/>
                <a:gd name="connsiteX6" fmla="*/ 675476 w 675476"/>
                <a:gd name="connsiteY6" fmla="*/ 334646 h 669292"/>
                <a:gd name="connsiteX7" fmla="*/ 337738 w 675476"/>
                <a:gd name="connsiteY7" fmla="*/ 669292 h 669292"/>
                <a:gd name="connsiteX8" fmla="*/ 0 w 675476"/>
                <a:gd name="connsiteY8" fmla="*/ 334646 h 669292"/>
                <a:gd name="connsiteX9" fmla="*/ 337738 w 675476"/>
                <a:gd name="connsiteY9" fmla="*/ 0 h 669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75476" h="669292">
                  <a:moveTo>
                    <a:pt x="338300" y="209550"/>
                  </a:moveTo>
                  <a:cubicBezTo>
                    <a:pt x="268712" y="209550"/>
                    <a:pt x="212300" y="265962"/>
                    <a:pt x="212300" y="335550"/>
                  </a:cubicBezTo>
                  <a:cubicBezTo>
                    <a:pt x="212300" y="405138"/>
                    <a:pt x="268712" y="461550"/>
                    <a:pt x="338300" y="461550"/>
                  </a:cubicBezTo>
                  <a:cubicBezTo>
                    <a:pt x="407888" y="461550"/>
                    <a:pt x="464300" y="405138"/>
                    <a:pt x="464300" y="335550"/>
                  </a:cubicBezTo>
                  <a:cubicBezTo>
                    <a:pt x="464300" y="265962"/>
                    <a:pt x="407888" y="209550"/>
                    <a:pt x="338300" y="209550"/>
                  </a:cubicBezTo>
                  <a:close/>
                  <a:moveTo>
                    <a:pt x="337738" y="0"/>
                  </a:moveTo>
                  <a:cubicBezTo>
                    <a:pt x="524266" y="0"/>
                    <a:pt x="675476" y="149826"/>
                    <a:pt x="675476" y="334646"/>
                  </a:cubicBezTo>
                  <a:cubicBezTo>
                    <a:pt x="675476" y="519466"/>
                    <a:pt x="524266" y="669292"/>
                    <a:pt x="337738" y="669292"/>
                  </a:cubicBezTo>
                  <a:cubicBezTo>
                    <a:pt x="151210" y="669292"/>
                    <a:pt x="0" y="519466"/>
                    <a:pt x="0" y="334646"/>
                  </a:cubicBezTo>
                  <a:cubicBezTo>
                    <a:pt x="0" y="149826"/>
                    <a:pt x="151210" y="0"/>
                    <a:pt x="337738" y="0"/>
                  </a:cubicBezTo>
                  <a:close/>
                </a:path>
              </a:pathLst>
            </a:custGeom>
            <a:solidFill>
              <a:srgbClr val="57CAE9"/>
            </a:solidFill>
            <a:ln>
              <a:solidFill>
                <a:srgbClr val="57CAE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8933215" y="272937"/>
            <a:ext cx="984525" cy="225525"/>
            <a:chOff x="8933215" y="272937"/>
            <a:chExt cx="984525" cy="225525"/>
          </a:xfrm>
        </p:grpSpPr>
        <p:cxnSp>
          <p:nvCxnSpPr>
            <p:cNvPr id="34" name="Straight Connector 33"/>
            <p:cNvCxnSpPr/>
            <p:nvPr/>
          </p:nvCxnSpPr>
          <p:spPr>
            <a:xfrm>
              <a:off x="8933215" y="390391"/>
              <a:ext cx="972000" cy="9525"/>
            </a:xfrm>
            <a:prstGeom prst="line">
              <a:avLst/>
            </a:prstGeom>
            <a:ln w="76200">
              <a:solidFill>
                <a:srgbClr val="FCB6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Freeform 34"/>
            <p:cNvSpPr/>
            <p:nvPr/>
          </p:nvSpPr>
          <p:spPr>
            <a:xfrm>
              <a:off x="9311215" y="272937"/>
              <a:ext cx="216000" cy="216000"/>
            </a:xfrm>
            <a:custGeom>
              <a:avLst/>
              <a:gdLst>
                <a:gd name="connsiteX0" fmla="*/ 338300 w 675476"/>
                <a:gd name="connsiteY0" fmla="*/ 209550 h 669292"/>
                <a:gd name="connsiteX1" fmla="*/ 212300 w 675476"/>
                <a:gd name="connsiteY1" fmla="*/ 335550 h 669292"/>
                <a:gd name="connsiteX2" fmla="*/ 338300 w 675476"/>
                <a:gd name="connsiteY2" fmla="*/ 461550 h 669292"/>
                <a:gd name="connsiteX3" fmla="*/ 464300 w 675476"/>
                <a:gd name="connsiteY3" fmla="*/ 335550 h 669292"/>
                <a:gd name="connsiteX4" fmla="*/ 338300 w 675476"/>
                <a:gd name="connsiteY4" fmla="*/ 209550 h 669292"/>
                <a:gd name="connsiteX5" fmla="*/ 337738 w 675476"/>
                <a:gd name="connsiteY5" fmla="*/ 0 h 669292"/>
                <a:gd name="connsiteX6" fmla="*/ 675476 w 675476"/>
                <a:gd name="connsiteY6" fmla="*/ 334646 h 669292"/>
                <a:gd name="connsiteX7" fmla="*/ 337738 w 675476"/>
                <a:gd name="connsiteY7" fmla="*/ 669292 h 669292"/>
                <a:gd name="connsiteX8" fmla="*/ 0 w 675476"/>
                <a:gd name="connsiteY8" fmla="*/ 334646 h 669292"/>
                <a:gd name="connsiteX9" fmla="*/ 337738 w 675476"/>
                <a:gd name="connsiteY9" fmla="*/ 0 h 669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75476" h="669292">
                  <a:moveTo>
                    <a:pt x="338300" y="209550"/>
                  </a:moveTo>
                  <a:cubicBezTo>
                    <a:pt x="268712" y="209550"/>
                    <a:pt x="212300" y="265962"/>
                    <a:pt x="212300" y="335550"/>
                  </a:cubicBezTo>
                  <a:cubicBezTo>
                    <a:pt x="212300" y="405138"/>
                    <a:pt x="268712" y="461550"/>
                    <a:pt x="338300" y="461550"/>
                  </a:cubicBezTo>
                  <a:cubicBezTo>
                    <a:pt x="407888" y="461550"/>
                    <a:pt x="464300" y="405138"/>
                    <a:pt x="464300" y="335550"/>
                  </a:cubicBezTo>
                  <a:cubicBezTo>
                    <a:pt x="464300" y="265962"/>
                    <a:pt x="407888" y="209550"/>
                    <a:pt x="338300" y="209550"/>
                  </a:cubicBezTo>
                  <a:close/>
                  <a:moveTo>
                    <a:pt x="337738" y="0"/>
                  </a:moveTo>
                  <a:cubicBezTo>
                    <a:pt x="524266" y="0"/>
                    <a:pt x="675476" y="149826"/>
                    <a:pt x="675476" y="334646"/>
                  </a:cubicBezTo>
                  <a:cubicBezTo>
                    <a:pt x="675476" y="519466"/>
                    <a:pt x="524266" y="669292"/>
                    <a:pt x="337738" y="669292"/>
                  </a:cubicBezTo>
                  <a:cubicBezTo>
                    <a:pt x="151210" y="669292"/>
                    <a:pt x="0" y="519466"/>
                    <a:pt x="0" y="334646"/>
                  </a:cubicBezTo>
                  <a:cubicBezTo>
                    <a:pt x="0" y="149826"/>
                    <a:pt x="151210" y="0"/>
                    <a:pt x="337738" y="0"/>
                  </a:cubicBezTo>
                  <a:close/>
                </a:path>
              </a:pathLst>
            </a:custGeom>
            <a:solidFill>
              <a:srgbClr val="57CAE9"/>
            </a:solidFill>
            <a:ln>
              <a:solidFill>
                <a:srgbClr val="57CAE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 41"/>
            <p:cNvSpPr/>
            <p:nvPr/>
          </p:nvSpPr>
          <p:spPr>
            <a:xfrm>
              <a:off x="9701740" y="282462"/>
              <a:ext cx="216000" cy="216000"/>
            </a:xfrm>
            <a:custGeom>
              <a:avLst/>
              <a:gdLst>
                <a:gd name="connsiteX0" fmla="*/ 338300 w 675476"/>
                <a:gd name="connsiteY0" fmla="*/ 209550 h 669292"/>
                <a:gd name="connsiteX1" fmla="*/ 212300 w 675476"/>
                <a:gd name="connsiteY1" fmla="*/ 335550 h 669292"/>
                <a:gd name="connsiteX2" fmla="*/ 338300 w 675476"/>
                <a:gd name="connsiteY2" fmla="*/ 461550 h 669292"/>
                <a:gd name="connsiteX3" fmla="*/ 464300 w 675476"/>
                <a:gd name="connsiteY3" fmla="*/ 335550 h 669292"/>
                <a:gd name="connsiteX4" fmla="*/ 338300 w 675476"/>
                <a:gd name="connsiteY4" fmla="*/ 209550 h 669292"/>
                <a:gd name="connsiteX5" fmla="*/ 337738 w 675476"/>
                <a:gd name="connsiteY5" fmla="*/ 0 h 669292"/>
                <a:gd name="connsiteX6" fmla="*/ 675476 w 675476"/>
                <a:gd name="connsiteY6" fmla="*/ 334646 h 669292"/>
                <a:gd name="connsiteX7" fmla="*/ 337738 w 675476"/>
                <a:gd name="connsiteY7" fmla="*/ 669292 h 669292"/>
                <a:gd name="connsiteX8" fmla="*/ 0 w 675476"/>
                <a:gd name="connsiteY8" fmla="*/ 334646 h 669292"/>
                <a:gd name="connsiteX9" fmla="*/ 337738 w 675476"/>
                <a:gd name="connsiteY9" fmla="*/ 0 h 669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75476" h="669292">
                  <a:moveTo>
                    <a:pt x="338300" y="209550"/>
                  </a:moveTo>
                  <a:cubicBezTo>
                    <a:pt x="268712" y="209550"/>
                    <a:pt x="212300" y="265962"/>
                    <a:pt x="212300" y="335550"/>
                  </a:cubicBezTo>
                  <a:cubicBezTo>
                    <a:pt x="212300" y="405138"/>
                    <a:pt x="268712" y="461550"/>
                    <a:pt x="338300" y="461550"/>
                  </a:cubicBezTo>
                  <a:cubicBezTo>
                    <a:pt x="407888" y="461550"/>
                    <a:pt x="464300" y="405138"/>
                    <a:pt x="464300" y="335550"/>
                  </a:cubicBezTo>
                  <a:cubicBezTo>
                    <a:pt x="464300" y="265962"/>
                    <a:pt x="407888" y="209550"/>
                    <a:pt x="338300" y="209550"/>
                  </a:cubicBezTo>
                  <a:close/>
                  <a:moveTo>
                    <a:pt x="337738" y="0"/>
                  </a:moveTo>
                  <a:cubicBezTo>
                    <a:pt x="524266" y="0"/>
                    <a:pt x="675476" y="149826"/>
                    <a:pt x="675476" y="334646"/>
                  </a:cubicBezTo>
                  <a:cubicBezTo>
                    <a:pt x="675476" y="519466"/>
                    <a:pt x="524266" y="669292"/>
                    <a:pt x="337738" y="669292"/>
                  </a:cubicBezTo>
                  <a:cubicBezTo>
                    <a:pt x="151210" y="669292"/>
                    <a:pt x="0" y="519466"/>
                    <a:pt x="0" y="334646"/>
                  </a:cubicBezTo>
                  <a:cubicBezTo>
                    <a:pt x="0" y="149826"/>
                    <a:pt x="151210" y="0"/>
                    <a:pt x="337738" y="0"/>
                  </a:cubicBezTo>
                  <a:close/>
                </a:path>
              </a:pathLst>
            </a:custGeom>
            <a:solidFill>
              <a:srgbClr val="57CAE9"/>
            </a:solidFill>
            <a:ln>
              <a:solidFill>
                <a:srgbClr val="57CAE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6844871" y="272867"/>
            <a:ext cx="788051" cy="225595"/>
            <a:chOff x="6844871" y="272867"/>
            <a:chExt cx="788051" cy="225595"/>
          </a:xfrm>
        </p:grpSpPr>
        <p:grpSp>
          <p:nvGrpSpPr>
            <p:cNvPr id="39" name="Group 38"/>
            <p:cNvGrpSpPr/>
            <p:nvPr/>
          </p:nvGrpSpPr>
          <p:grpSpPr>
            <a:xfrm>
              <a:off x="6844871" y="272867"/>
              <a:ext cx="756000" cy="216000"/>
              <a:chOff x="6843899" y="281301"/>
              <a:chExt cx="756000" cy="216000"/>
            </a:xfrm>
          </p:grpSpPr>
          <p:cxnSp>
            <p:nvCxnSpPr>
              <p:cNvPr id="37" name="Straight Connector 36"/>
              <p:cNvCxnSpPr/>
              <p:nvPr/>
            </p:nvCxnSpPr>
            <p:spPr>
              <a:xfrm>
                <a:off x="6843899" y="389301"/>
                <a:ext cx="756000" cy="9525"/>
              </a:xfrm>
              <a:prstGeom prst="line">
                <a:avLst/>
              </a:prstGeom>
              <a:ln w="76200">
                <a:solidFill>
                  <a:srgbClr val="FCB65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Freeform 37"/>
              <p:cNvSpPr/>
              <p:nvPr/>
            </p:nvSpPr>
            <p:spPr>
              <a:xfrm>
                <a:off x="7113899" y="281301"/>
                <a:ext cx="216000" cy="216000"/>
              </a:xfrm>
              <a:custGeom>
                <a:avLst/>
                <a:gdLst>
                  <a:gd name="connsiteX0" fmla="*/ 338300 w 675476"/>
                  <a:gd name="connsiteY0" fmla="*/ 209550 h 669292"/>
                  <a:gd name="connsiteX1" fmla="*/ 212300 w 675476"/>
                  <a:gd name="connsiteY1" fmla="*/ 335550 h 669292"/>
                  <a:gd name="connsiteX2" fmla="*/ 338300 w 675476"/>
                  <a:gd name="connsiteY2" fmla="*/ 461550 h 669292"/>
                  <a:gd name="connsiteX3" fmla="*/ 464300 w 675476"/>
                  <a:gd name="connsiteY3" fmla="*/ 335550 h 669292"/>
                  <a:gd name="connsiteX4" fmla="*/ 338300 w 675476"/>
                  <a:gd name="connsiteY4" fmla="*/ 209550 h 669292"/>
                  <a:gd name="connsiteX5" fmla="*/ 337738 w 675476"/>
                  <a:gd name="connsiteY5" fmla="*/ 0 h 669292"/>
                  <a:gd name="connsiteX6" fmla="*/ 675476 w 675476"/>
                  <a:gd name="connsiteY6" fmla="*/ 334646 h 669292"/>
                  <a:gd name="connsiteX7" fmla="*/ 337738 w 675476"/>
                  <a:gd name="connsiteY7" fmla="*/ 669292 h 669292"/>
                  <a:gd name="connsiteX8" fmla="*/ 0 w 675476"/>
                  <a:gd name="connsiteY8" fmla="*/ 334646 h 669292"/>
                  <a:gd name="connsiteX9" fmla="*/ 337738 w 675476"/>
                  <a:gd name="connsiteY9" fmla="*/ 0 h 6692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75476" h="669292">
                    <a:moveTo>
                      <a:pt x="338300" y="209550"/>
                    </a:moveTo>
                    <a:cubicBezTo>
                      <a:pt x="268712" y="209550"/>
                      <a:pt x="212300" y="265962"/>
                      <a:pt x="212300" y="335550"/>
                    </a:cubicBezTo>
                    <a:cubicBezTo>
                      <a:pt x="212300" y="405138"/>
                      <a:pt x="268712" y="461550"/>
                      <a:pt x="338300" y="461550"/>
                    </a:cubicBezTo>
                    <a:cubicBezTo>
                      <a:pt x="407888" y="461550"/>
                      <a:pt x="464300" y="405138"/>
                      <a:pt x="464300" y="335550"/>
                    </a:cubicBezTo>
                    <a:cubicBezTo>
                      <a:pt x="464300" y="265962"/>
                      <a:pt x="407888" y="209550"/>
                      <a:pt x="338300" y="209550"/>
                    </a:cubicBezTo>
                    <a:close/>
                    <a:moveTo>
                      <a:pt x="337738" y="0"/>
                    </a:moveTo>
                    <a:cubicBezTo>
                      <a:pt x="524266" y="0"/>
                      <a:pt x="675476" y="149826"/>
                      <a:pt x="675476" y="334646"/>
                    </a:cubicBezTo>
                    <a:cubicBezTo>
                      <a:pt x="675476" y="519466"/>
                      <a:pt x="524266" y="669292"/>
                      <a:pt x="337738" y="669292"/>
                    </a:cubicBezTo>
                    <a:cubicBezTo>
                      <a:pt x="151210" y="669292"/>
                      <a:pt x="0" y="519466"/>
                      <a:pt x="0" y="334646"/>
                    </a:cubicBezTo>
                    <a:cubicBezTo>
                      <a:pt x="0" y="149826"/>
                      <a:pt x="151210" y="0"/>
                      <a:pt x="337738" y="0"/>
                    </a:cubicBezTo>
                    <a:close/>
                  </a:path>
                </a:pathLst>
              </a:custGeom>
              <a:solidFill>
                <a:srgbClr val="57CAE9"/>
              </a:solidFill>
              <a:ln>
                <a:solidFill>
                  <a:srgbClr val="57CAE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3" name="Freeform 42"/>
            <p:cNvSpPr/>
            <p:nvPr/>
          </p:nvSpPr>
          <p:spPr>
            <a:xfrm>
              <a:off x="7416922" y="282462"/>
              <a:ext cx="216000" cy="216000"/>
            </a:xfrm>
            <a:custGeom>
              <a:avLst/>
              <a:gdLst>
                <a:gd name="connsiteX0" fmla="*/ 338300 w 675476"/>
                <a:gd name="connsiteY0" fmla="*/ 209550 h 669292"/>
                <a:gd name="connsiteX1" fmla="*/ 212300 w 675476"/>
                <a:gd name="connsiteY1" fmla="*/ 335550 h 669292"/>
                <a:gd name="connsiteX2" fmla="*/ 338300 w 675476"/>
                <a:gd name="connsiteY2" fmla="*/ 461550 h 669292"/>
                <a:gd name="connsiteX3" fmla="*/ 464300 w 675476"/>
                <a:gd name="connsiteY3" fmla="*/ 335550 h 669292"/>
                <a:gd name="connsiteX4" fmla="*/ 338300 w 675476"/>
                <a:gd name="connsiteY4" fmla="*/ 209550 h 669292"/>
                <a:gd name="connsiteX5" fmla="*/ 337738 w 675476"/>
                <a:gd name="connsiteY5" fmla="*/ 0 h 669292"/>
                <a:gd name="connsiteX6" fmla="*/ 675476 w 675476"/>
                <a:gd name="connsiteY6" fmla="*/ 334646 h 669292"/>
                <a:gd name="connsiteX7" fmla="*/ 337738 w 675476"/>
                <a:gd name="connsiteY7" fmla="*/ 669292 h 669292"/>
                <a:gd name="connsiteX8" fmla="*/ 0 w 675476"/>
                <a:gd name="connsiteY8" fmla="*/ 334646 h 669292"/>
                <a:gd name="connsiteX9" fmla="*/ 337738 w 675476"/>
                <a:gd name="connsiteY9" fmla="*/ 0 h 669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75476" h="669292">
                  <a:moveTo>
                    <a:pt x="338300" y="209550"/>
                  </a:moveTo>
                  <a:cubicBezTo>
                    <a:pt x="268712" y="209550"/>
                    <a:pt x="212300" y="265962"/>
                    <a:pt x="212300" y="335550"/>
                  </a:cubicBezTo>
                  <a:cubicBezTo>
                    <a:pt x="212300" y="405138"/>
                    <a:pt x="268712" y="461550"/>
                    <a:pt x="338300" y="461550"/>
                  </a:cubicBezTo>
                  <a:cubicBezTo>
                    <a:pt x="407888" y="461550"/>
                    <a:pt x="464300" y="405138"/>
                    <a:pt x="464300" y="335550"/>
                  </a:cubicBezTo>
                  <a:cubicBezTo>
                    <a:pt x="464300" y="265962"/>
                    <a:pt x="407888" y="209550"/>
                    <a:pt x="338300" y="209550"/>
                  </a:cubicBezTo>
                  <a:close/>
                  <a:moveTo>
                    <a:pt x="337738" y="0"/>
                  </a:moveTo>
                  <a:cubicBezTo>
                    <a:pt x="524266" y="0"/>
                    <a:pt x="675476" y="149826"/>
                    <a:pt x="675476" y="334646"/>
                  </a:cubicBezTo>
                  <a:cubicBezTo>
                    <a:pt x="675476" y="519466"/>
                    <a:pt x="524266" y="669292"/>
                    <a:pt x="337738" y="669292"/>
                  </a:cubicBezTo>
                  <a:cubicBezTo>
                    <a:pt x="151210" y="669292"/>
                    <a:pt x="0" y="519466"/>
                    <a:pt x="0" y="334646"/>
                  </a:cubicBezTo>
                  <a:cubicBezTo>
                    <a:pt x="0" y="149826"/>
                    <a:pt x="151210" y="0"/>
                    <a:pt x="337738" y="0"/>
                  </a:cubicBezTo>
                  <a:close/>
                </a:path>
              </a:pathLst>
            </a:custGeom>
            <a:solidFill>
              <a:srgbClr val="57CAE9"/>
            </a:solidFill>
            <a:ln>
              <a:solidFill>
                <a:srgbClr val="57CAE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376339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9150" y="1946275"/>
            <a:ext cx="2819400" cy="1325563"/>
          </a:xfrm>
        </p:spPr>
        <p:txBody>
          <a:bodyPr>
            <a:normAutofit/>
          </a:bodyPr>
          <a:lstStyle/>
          <a:p>
            <a:pPr lvl="0" algn="ctr"/>
            <a:r>
              <a:rPr lang="th-TH" sz="6000" b="1" dirty="0">
                <a:solidFill>
                  <a:srgbClr val="004497"/>
                </a:solidFill>
                <a:cs typeface="+mn-cs"/>
              </a:rPr>
              <a:t>วิธีการวิจัย</a:t>
            </a:r>
            <a:endParaRPr lang="en-US" sz="6000" dirty="0">
              <a:solidFill>
                <a:srgbClr val="004497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46917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E231117-F1BB-47E9-B421-5B44A3157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28629" y="6425362"/>
            <a:ext cx="750627" cy="365125"/>
          </a:xfrm>
        </p:spPr>
        <p:txBody>
          <a:bodyPr/>
          <a:lstStyle/>
          <a:p>
            <a:pPr algn="r"/>
            <a:fld id="{0218BFF7-329C-4A2B-A0D2-F921F069E31C}" type="slidenum">
              <a:rPr lang="th-TH" sz="2800" b="1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pPr algn="r"/>
              <a:t>7</a:t>
            </a:fld>
            <a:endParaRPr lang="th-TH" sz="2800" b="1" dirty="0">
              <a:solidFill>
                <a:schemeClr val="bg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182407341"/>
              </p:ext>
            </p:extLst>
          </p:nvPr>
        </p:nvGraphicFramePr>
        <p:xfrm>
          <a:off x="593438" y="653040"/>
          <a:ext cx="11027376" cy="49667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727766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0A1F8475-E815-4668-B103-131ECB0D1706}"/>
              </a:ext>
            </a:extLst>
          </p:cNvPr>
          <p:cNvSpPr txBox="1">
            <a:spLocks/>
          </p:cNvSpPr>
          <p:nvPr/>
        </p:nvSpPr>
        <p:spPr>
          <a:xfrm>
            <a:off x="2266755" y="2654200"/>
            <a:ext cx="8429820" cy="736979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h-TH" sz="5400" b="1" dirty="0">
                <a:solidFill>
                  <a:srgbClr val="004497"/>
                </a:solidFill>
                <a:latin typeface="TH Sarabun New" panose="020B0500040200020003" pitchFamily="34" charset="-34"/>
                <a:cs typeface="+mn-cs"/>
              </a:rPr>
              <a:t>ผลการดำเนินงานและผลผลิต (</a:t>
            </a:r>
            <a:r>
              <a:rPr lang="en-US" sz="5400" b="1" dirty="0">
                <a:solidFill>
                  <a:srgbClr val="004497"/>
                </a:solidFill>
                <a:latin typeface="TH Sarabun New" panose="020B0500040200020003" pitchFamily="34" charset="-34"/>
                <a:cs typeface="+mn-cs"/>
              </a:rPr>
              <a:t>Output)</a:t>
            </a:r>
          </a:p>
        </p:txBody>
      </p:sp>
    </p:spTree>
    <p:extLst>
      <p:ext uri="{BB962C8B-B14F-4D97-AF65-F5344CB8AC3E}">
        <p14:creationId xmlns:p14="http://schemas.microsoft.com/office/powerpoint/2010/main" val="10693896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7">
            <a:extLst>
              <a:ext uri="{FF2B5EF4-FFF2-40B4-BE49-F238E27FC236}">
                <a16:creationId xmlns:a16="http://schemas.microsoft.com/office/drawing/2014/main" xmlns="" id="{5F07F1F6-4DEE-4473-AE25-5AE4EF857D8E}"/>
              </a:ext>
            </a:extLst>
          </p:cNvPr>
          <p:cNvSpPr txBox="1"/>
          <p:nvPr/>
        </p:nvSpPr>
        <p:spPr>
          <a:xfrm>
            <a:off x="2692551" y="1514140"/>
            <a:ext cx="8823174" cy="3539430"/>
          </a:xfrm>
          <a:prstGeom prst="rect">
            <a:avLst/>
          </a:prstGeom>
          <a:solidFill>
            <a:srgbClr val="B4E1EA"/>
          </a:solidFill>
          <a:ln>
            <a:solidFill>
              <a:srgbClr val="9FDAE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b="1" u="sng" dirty="0">
                <a:latin typeface="Cordia New" panose="020B0304020202020204" pitchFamily="34" charset="-34"/>
                <a:cs typeface="Cordia New" panose="020B0304020202020204" pitchFamily="34" charset="-34"/>
              </a:rPr>
              <a:t>5 W 1 H</a:t>
            </a:r>
          </a:p>
          <a:p>
            <a:pPr marL="285750" indent="-285750">
              <a:buFontTx/>
              <a:buChar char="-"/>
            </a:pPr>
            <a:r>
              <a:rPr lang="en-US" sz="2800" b="1" dirty="0">
                <a:latin typeface="Cordia New" panose="020B0304020202020204" pitchFamily="34" charset="-34"/>
                <a:cs typeface="Cordia New" panose="020B0304020202020204" pitchFamily="34" charset="-34"/>
              </a:rPr>
              <a:t>What 	: </a:t>
            </a:r>
            <a:r>
              <a:rPr lang="th-TH" sz="2800" b="1" dirty="0">
                <a:latin typeface="Cordia New" panose="020B0304020202020204" pitchFamily="34" charset="-34"/>
                <a:cs typeface="Cordia New" panose="020B0304020202020204" pitchFamily="34" charset="-34"/>
              </a:rPr>
              <a:t>ขยะ </a:t>
            </a:r>
            <a:r>
              <a:rPr lang="en-US" sz="2800" b="1" dirty="0">
                <a:latin typeface="Cordia New" panose="020B0304020202020204" pitchFamily="34" charset="-34"/>
                <a:cs typeface="Cordia New" panose="020B0304020202020204" pitchFamily="34" charset="-34"/>
              </a:rPr>
              <a:t>plastic </a:t>
            </a:r>
            <a:r>
              <a:rPr lang="th-TH" sz="2800" b="1" dirty="0">
                <a:latin typeface="Cordia New" panose="020B0304020202020204" pitchFamily="34" charset="-34"/>
                <a:cs typeface="Cordia New" panose="020B0304020202020204" pitchFamily="34" charset="-34"/>
              </a:rPr>
              <a:t>ที่ย่อยสลายยาก (จาก </a:t>
            </a:r>
            <a:r>
              <a:rPr lang="en-US" sz="2800" b="1" dirty="0">
                <a:solidFill>
                  <a:srgbClr val="FF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Single use plastic</a:t>
            </a:r>
            <a:r>
              <a:rPr lang="en-US" sz="2800" b="1" dirty="0">
                <a:latin typeface="Cordia New" panose="020B0304020202020204" pitchFamily="34" charset="-34"/>
                <a:cs typeface="Cordia New" panose="020B0304020202020204" pitchFamily="34" charset="-34"/>
              </a:rPr>
              <a:t>)</a:t>
            </a:r>
          </a:p>
          <a:p>
            <a:pPr marL="285750" indent="-285750">
              <a:buFontTx/>
              <a:buChar char="-"/>
            </a:pPr>
            <a:r>
              <a:rPr lang="en-US" sz="2800" b="1" dirty="0">
                <a:latin typeface="Cordia New" panose="020B0304020202020204" pitchFamily="34" charset="-34"/>
                <a:cs typeface="Cordia New" panose="020B0304020202020204" pitchFamily="34" charset="-34"/>
              </a:rPr>
              <a:t>Why  	: </a:t>
            </a:r>
            <a:r>
              <a:rPr lang="th-TH" sz="2800" b="1" dirty="0">
                <a:latin typeface="Cordia New" panose="020B0304020202020204" pitchFamily="34" charset="-34"/>
                <a:cs typeface="Cordia New" panose="020B0304020202020204" pitchFamily="34" charset="-34"/>
              </a:rPr>
              <a:t>ยังขาดการจัดการขยะ/</a:t>
            </a:r>
            <a:r>
              <a:rPr lang="th-TH" sz="2800" b="1" dirty="0">
                <a:solidFill>
                  <a:srgbClr val="FF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พฤติกรรม</a:t>
            </a:r>
            <a:r>
              <a:rPr lang="th-TH" sz="2800" b="1" dirty="0">
                <a:latin typeface="Cordia New" panose="020B0304020202020204" pitchFamily="34" charset="-34"/>
                <a:cs typeface="Cordia New" panose="020B0304020202020204" pitchFamily="34" charset="-34"/>
              </a:rPr>
              <a:t>ยังไม่ใส่ใจปัญหาขยะ</a:t>
            </a:r>
          </a:p>
          <a:p>
            <a:r>
              <a:rPr lang="th-TH" sz="2800" b="1" dirty="0">
                <a:latin typeface="Cordia New" panose="020B0304020202020204" pitchFamily="34" charset="-34"/>
                <a:cs typeface="Cordia New" panose="020B0304020202020204" pitchFamily="34" charset="-34"/>
              </a:rPr>
              <a:t>                (ไม่มีถังแยก</a:t>
            </a:r>
            <a:r>
              <a:rPr lang="en-US" sz="2800" b="1" dirty="0">
                <a:latin typeface="Cordia New" panose="020B0304020202020204" pitchFamily="34" charset="-34"/>
                <a:cs typeface="Cordia New" panose="020B0304020202020204" pitchFamily="34" charset="-34"/>
              </a:rPr>
              <a:t>,</a:t>
            </a:r>
            <a:r>
              <a:rPr lang="th-TH" sz="2800" b="1" dirty="0">
                <a:latin typeface="Cordia New" panose="020B0304020202020204" pitchFamily="34" charset="-34"/>
                <a:cs typeface="Cordia New" panose="020B0304020202020204" pitchFamily="34" charset="-34"/>
              </a:rPr>
              <a:t> คนเก็บไม่แยก</a:t>
            </a:r>
            <a:r>
              <a:rPr lang="en-US" sz="2800" b="1" dirty="0">
                <a:latin typeface="Cordia New" panose="020B0304020202020204" pitchFamily="34" charset="-34"/>
                <a:cs typeface="Cordia New" panose="020B0304020202020204" pitchFamily="34" charset="-34"/>
              </a:rPr>
              <a:t>,</a:t>
            </a:r>
            <a:r>
              <a:rPr lang="th-TH" sz="2800" b="1" dirty="0">
                <a:latin typeface="Cordia New" panose="020B0304020202020204" pitchFamily="34" charset="-34"/>
                <a:cs typeface="Cordia New" panose="020B0304020202020204" pitchFamily="34" charset="-34"/>
              </a:rPr>
              <a:t> ยุ่งยาก</a:t>
            </a:r>
            <a:r>
              <a:rPr lang="en-US" sz="2800" b="1" dirty="0">
                <a:latin typeface="Cordia New" panose="020B0304020202020204" pitchFamily="34" charset="-34"/>
                <a:cs typeface="Cordia New" panose="020B0304020202020204" pitchFamily="34" charset="-34"/>
              </a:rPr>
              <a:t>,</a:t>
            </a:r>
            <a:r>
              <a:rPr lang="th-TH" sz="2800" b="1" dirty="0">
                <a:latin typeface="Cordia New" panose="020B0304020202020204" pitchFamily="34" charset="-34"/>
                <a:cs typeface="Cordia New" panose="020B0304020202020204" pitchFamily="34" charset="-34"/>
              </a:rPr>
              <a:t> ไม่สนใจ เพราะไม่มี </a:t>
            </a:r>
            <a:r>
              <a:rPr lang="en-US" sz="2800" b="1" dirty="0">
                <a:latin typeface="Cordia New" panose="020B0304020202020204" pitchFamily="34" charset="-34"/>
                <a:cs typeface="Cordia New" panose="020B0304020202020204" pitchFamily="34" charset="-34"/>
              </a:rPr>
              <a:t>benefit) </a:t>
            </a:r>
          </a:p>
          <a:p>
            <a:pPr marL="285750" indent="-285750">
              <a:buFontTx/>
              <a:buChar char="-"/>
            </a:pPr>
            <a:r>
              <a:rPr lang="en-US" sz="2800" b="1" dirty="0">
                <a:latin typeface="Cordia New" panose="020B0304020202020204" pitchFamily="34" charset="-34"/>
                <a:cs typeface="Cordia New" panose="020B0304020202020204" pitchFamily="34" charset="-34"/>
              </a:rPr>
              <a:t>When : </a:t>
            </a:r>
            <a:r>
              <a:rPr lang="th-TH" sz="2800" b="1" dirty="0">
                <a:latin typeface="Cordia New" panose="020B0304020202020204" pitchFamily="34" charset="-34"/>
                <a:cs typeface="Cordia New" panose="020B0304020202020204" pitchFamily="34" charset="-34"/>
              </a:rPr>
              <a:t>วันหยุด และนักขัตฤกษ์</a:t>
            </a:r>
            <a:r>
              <a:rPr lang="en-US" sz="2800" b="1" dirty="0"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sz="2800" b="1" dirty="0">
                <a:latin typeface="Cordia New" panose="020B0304020202020204" pitchFamily="34" charset="-34"/>
                <a:cs typeface="Cordia New" panose="020B0304020202020204" pitchFamily="34" charset="-34"/>
              </a:rPr>
              <a:t>(บางส่วนเป็นวันธรรมดา)</a:t>
            </a:r>
            <a:r>
              <a:rPr lang="en-US" sz="2800" b="1" dirty="0"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</a:p>
          <a:p>
            <a:pPr marL="285750" indent="-285750">
              <a:buFontTx/>
              <a:buChar char="-"/>
            </a:pPr>
            <a:r>
              <a:rPr lang="en-US" sz="2800" b="1" dirty="0">
                <a:latin typeface="Cordia New" panose="020B0304020202020204" pitchFamily="34" charset="-34"/>
                <a:cs typeface="Cordia New" panose="020B0304020202020204" pitchFamily="34" charset="-34"/>
              </a:rPr>
              <a:t>Who 	: </a:t>
            </a:r>
            <a:r>
              <a:rPr lang="en-US" sz="2800" b="1" dirty="0">
                <a:solidFill>
                  <a:srgbClr val="FF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Tourist</a:t>
            </a:r>
          </a:p>
          <a:p>
            <a:pPr marL="285750" indent="-285750">
              <a:buFontTx/>
              <a:buChar char="-"/>
            </a:pPr>
            <a:r>
              <a:rPr lang="en-US" sz="2800" b="1" dirty="0">
                <a:latin typeface="Cordia New" panose="020B0304020202020204" pitchFamily="34" charset="-34"/>
                <a:cs typeface="Cordia New" panose="020B0304020202020204" pitchFamily="34" charset="-34"/>
              </a:rPr>
              <a:t>Where   : </a:t>
            </a:r>
            <a:r>
              <a:rPr lang="th-TH" sz="2800" b="1" dirty="0">
                <a:latin typeface="Cordia New" panose="020B0304020202020204" pitchFamily="34" charset="-34"/>
                <a:cs typeface="Cordia New" panose="020B0304020202020204" pitchFamily="34" charset="-34"/>
              </a:rPr>
              <a:t>ชายหาดบางแสน จ.ชลบุรี</a:t>
            </a:r>
          </a:p>
          <a:p>
            <a:pPr marL="285750" indent="-285750">
              <a:buFontTx/>
              <a:buChar char="-"/>
            </a:pPr>
            <a:r>
              <a:rPr lang="en-US" sz="2800" b="1" dirty="0">
                <a:latin typeface="Cordia New" panose="020B0304020202020204" pitchFamily="34" charset="-34"/>
                <a:cs typeface="Cordia New" panose="020B0304020202020204" pitchFamily="34" charset="-34"/>
              </a:rPr>
              <a:t>How 	:</a:t>
            </a:r>
            <a:r>
              <a:rPr lang="en-US" sz="2800" b="1" dirty="0">
                <a:solidFill>
                  <a:srgbClr val="FF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Process </a:t>
            </a:r>
            <a:r>
              <a:rPr lang="th-TH" sz="2800" b="1" dirty="0">
                <a:latin typeface="Cordia New" panose="020B0304020202020204" pitchFamily="34" charset="-34"/>
                <a:cs typeface="Cordia New" panose="020B0304020202020204" pitchFamily="34" charset="-34"/>
              </a:rPr>
              <a:t>ของการเกิดขยะ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95990" y="538310"/>
            <a:ext cx="2034658" cy="584775"/>
          </a:xfrm>
          <a:prstGeom prst="rect">
            <a:avLst/>
          </a:prstGeom>
          <a:solidFill>
            <a:srgbClr val="9FDAE2"/>
          </a:solidFill>
          <a:ln>
            <a:solidFill>
              <a:srgbClr val="9FDAE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/>
              <a:t>ประเด็นปัญหา</a:t>
            </a:r>
          </a:p>
        </p:txBody>
      </p:sp>
    </p:spTree>
    <p:extLst>
      <p:ext uri="{BB962C8B-B14F-4D97-AF65-F5344CB8AC3E}">
        <p14:creationId xmlns:p14="http://schemas.microsoft.com/office/powerpoint/2010/main" val="955645562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ธีมของ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ธีมของ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ธีมของ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1012</TotalTime>
  <Words>1477</Words>
  <Application>Microsoft Office PowerPoint</Application>
  <PresentationFormat>Widescreen</PresentationFormat>
  <Paragraphs>218</Paragraphs>
  <Slides>22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7" baseType="lpstr">
      <vt:lpstr>Angsana New</vt:lpstr>
      <vt:lpstr>AngsanaNew</vt:lpstr>
      <vt:lpstr>Arial</vt:lpstr>
      <vt:lpstr>Calibri</vt:lpstr>
      <vt:lpstr>Calibri Light</vt:lpstr>
      <vt:lpstr>Cordia New</vt:lpstr>
      <vt:lpstr>JasmineUPC</vt:lpstr>
      <vt:lpstr>Segoe Print</vt:lpstr>
      <vt:lpstr>Symbol</vt:lpstr>
      <vt:lpstr>Tahoma</vt:lpstr>
      <vt:lpstr>TH Sarabun New</vt:lpstr>
      <vt:lpstr>TH SarabunPSK</vt:lpstr>
      <vt:lpstr>Times New Roman</vt:lpstr>
      <vt:lpstr>Wingdings</vt:lpstr>
      <vt:lpstr>ธีมของ Office</vt:lpstr>
      <vt:lpstr>ร่างรายงานฉบับสมบูรณ์ แผนงานวิจัยท้าทายไทย : ทะเลไทยไร้ขยะ  การจำลองกระบวนการใช้งาน รวบรวมและย่อยสลายบรรจุภัณฑ์พลาสติกชีวภาพแบบฝังกลบต้นแบบในแหล่งท่องเที่ยวประเภทชายหาด</vt:lpstr>
      <vt:lpstr>PowerPoint Presentation</vt:lpstr>
      <vt:lpstr>PowerPoint Presentation</vt:lpstr>
      <vt:lpstr>PowerPoint Presentation</vt:lpstr>
      <vt:lpstr>PowerPoint Presentation</vt:lpstr>
      <vt:lpstr>วิธีการวิจัย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กระบวนการย่อยสลายบรรจุภัณฑ์พลาสติกชีวภาพ</vt:lpstr>
      <vt:lpstr>กระบวนการย่อยสลายบรรจุภัณฑ์พลาสติกชีวภาพ</vt:lpstr>
      <vt:lpstr>การย่อยสลายทางชีวภาพภายใต้สภาวะควบคุมการหมักทางชีวภาพ</vt:lpstr>
      <vt:lpstr>PowerPoint Presentation</vt:lpstr>
      <vt:lpstr>กระบวนการย่อยสลายบรรจุภัณฑ์พลาสติกชีวภาพ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AP2017</dc:creator>
  <cp:lastModifiedBy>PHISUT</cp:lastModifiedBy>
  <cp:revision>99</cp:revision>
  <dcterms:created xsi:type="dcterms:W3CDTF">2019-04-01T05:11:56Z</dcterms:created>
  <dcterms:modified xsi:type="dcterms:W3CDTF">2020-11-29T13:46:23Z</dcterms:modified>
</cp:coreProperties>
</file>